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9" r:id="rId3"/>
    <p:sldId id="260" r:id="rId4"/>
    <p:sldId id="262" r:id="rId5"/>
    <p:sldId id="261" r:id="rId6"/>
    <p:sldId id="263" r:id="rId7"/>
    <p:sldId id="265" r:id="rId8"/>
    <p:sldId id="266" r:id="rId9"/>
    <p:sldId id="267" r:id="rId10"/>
    <p:sldId id="264" r:id="rId11"/>
    <p:sldId id="268" r:id="rId12"/>
    <p:sldId id="269" r:id="rId13"/>
    <p:sldId id="270" r:id="rId14"/>
    <p:sldId id="271" r:id="rId15"/>
    <p:sldId id="272" r:id="rId16"/>
    <p:sldId id="273" r:id="rId17"/>
    <p:sldId id="274" r:id="rId18"/>
    <p:sldId id="275" r:id="rId19"/>
    <p:sldId id="276" r:id="rId20"/>
    <p:sldId id="277" r:id="rId21"/>
    <p:sldId id="279" r:id="rId22"/>
    <p:sldId id="278" r:id="rId23"/>
    <p:sldId id="280" r:id="rId24"/>
  </p:sldIdLst>
  <p:sldSz cx="12192000" cy="6858000"/>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12" userDrawn="1">
          <p15:clr>
            <a:srgbClr val="A4A3A4"/>
          </p15:clr>
        </p15:guide>
        <p15:guide id="2" pos="3840" userDrawn="1">
          <p15:clr>
            <a:srgbClr val="A4A3A4"/>
          </p15:clr>
        </p15:guide>
        <p15:guide id="3" pos="3940" userDrawn="1">
          <p15:clr>
            <a:srgbClr val="A4A3A4"/>
          </p15:clr>
        </p15:guide>
        <p15:guide id="4" pos="40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709" y="58"/>
      </p:cViewPr>
      <p:guideLst>
        <p:guide orient="horz" pos="3312"/>
        <p:guide pos="3840"/>
        <p:guide pos="3940"/>
        <p:guide pos="4040"/>
      </p:guideLst>
    </p:cSldViewPr>
  </p:slideViewPr>
  <p:notesTextViewPr>
    <p:cViewPr>
      <p:scale>
        <a:sx n="1" d="1"/>
        <a:sy n="1" d="1"/>
      </p:scale>
      <p:origin x="0" y="0"/>
    </p:cViewPr>
  </p:notesText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348"/>
          </a:xfrm>
          <a:prstGeom prst="rect">
            <a:avLst/>
          </a:prstGeom>
        </p:spPr>
        <p:txBody>
          <a:bodyPr vert="horz" lIns="93104" tIns="46552" rIns="93104" bIns="46552" rtlCol="0"/>
          <a:lstStyle>
            <a:lvl1pPr algn="l">
              <a:defRPr sz="1200"/>
            </a:lvl1pPr>
          </a:lstStyle>
          <a:p>
            <a:endParaRPr lang="en-US"/>
          </a:p>
        </p:txBody>
      </p:sp>
      <p:sp>
        <p:nvSpPr>
          <p:cNvPr id="3" name="Date Placeholder 2"/>
          <p:cNvSpPr>
            <a:spLocks noGrp="1"/>
          </p:cNvSpPr>
          <p:nvPr>
            <p:ph type="dt" idx="1"/>
          </p:nvPr>
        </p:nvSpPr>
        <p:spPr>
          <a:xfrm>
            <a:off x="3850443" y="0"/>
            <a:ext cx="2945659" cy="495348"/>
          </a:xfrm>
          <a:prstGeom prst="rect">
            <a:avLst/>
          </a:prstGeom>
        </p:spPr>
        <p:txBody>
          <a:bodyPr vert="horz" lIns="93104" tIns="46552" rIns="93104" bIns="46552" rtlCol="0"/>
          <a:lstStyle>
            <a:lvl1pPr algn="r">
              <a:defRPr sz="1200"/>
            </a:lvl1pPr>
          </a:lstStyle>
          <a:p>
            <a:fld id="{FF7F22D4-69A1-4E50-AC57-EA38ED21E5CD}" type="datetimeFigureOut">
              <a:rPr lang="en-US" smtClean="0"/>
              <a:t>1/29/2018</a:t>
            </a:fld>
            <a:endParaRPr lang="en-US"/>
          </a:p>
        </p:txBody>
      </p:sp>
      <p:sp>
        <p:nvSpPr>
          <p:cNvPr id="4" name="Slide Image Placeholder 3"/>
          <p:cNvSpPr>
            <a:spLocks noGrp="1" noRot="1" noChangeAspect="1"/>
          </p:cNvSpPr>
          <p:nvPr>
            <p:ph type="sldImg" idx="2"/>
          </p:nvPr>
        </p:nvSpPr>
        <p:spPr>
          <a:xfrm>
            <a:off x="436563" y="1233488"/>
            <a:ext cx="5924550" cy="3333750"/>
          </a:xfrm>
          <a:prstGeom prst="rect">
            <a:avLst/>
          </a:prstGeom>
          <a:noFill/>
          <a:ln w="12700">
            <a:solidFill>
              <a:prstClr val="black"/>
            </a:solidFill>
          </a:ln>
        </p:spPr>
        <p:txBody>
          <a:bodyPr vert="horz" lIns="93104" tIns="46552" rIns="93104" bIns="46552" rtlCol="0" anchor="ctr"/>
          <a:lstStyle/>
          <a:p>
            <a:endParaRPr lang="en-US"/>
          </a:p>
        </p:txBody>
      </p:sp>
      <p:sp>
        <p:nvSpPr>
          <p:cNvPr id="5" name="Notes Placeholder 4"/>
          <p:cNvSpPr>
            <a:spLocks noGrp="1"/>
          </p:cNvSpPr>
          <p:nvPr>
            <p:ph type="body" sz="quarter" idx="3"/>
          </p:nvPr>
        </p:nvSpPr>
        <p:spPr>
          <a:xfrm>
            <a:off x="679768" y="4751220"/>
            <a:ext cx="5438140" cy="3887361"/>
          </a:xfrm>
          <a:prstGeom prst="rect">
            <a:avLst/>
          </a:prstGeom>
        </p:spPr>
        <p:txBody>
          <a:bodyPr vert="horz" lIns="93104" tIns="46552" rIns="93104" bIns="46552"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7318"/>
            <a:ext cx="2945659" cy="495347"/>
          </a:xfrm>
          <a:prstGeom prst="rect">
            <a:avLst/>
          </a:prstGeom>
        </p:spPr>
        <p:txBody>
          <a:bodyPr vert="horz" lIns="93104" tIns="46552" rIns="93104" bIns="46552"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377318"/>
            <a:ext cx="2945659" cy="495347"/>
          </a:xfrm>
          <a:prstGeom prst="rect">
            <a:avLst/>
          </a:prstGeom>
        </p:spPr>
        <p:txBody>
          <a:bodyPr vert="horz" lIns="93104" tIns="46552" rIns="93104" bIns="46552" rtlCol="0" anchor="b"/>
          <a:lstStyle>
            <a:lvl1pPr algn="r">
              <a:defRPr sz="1200"/>
            </a:lvl1pPr>
          </a:lstStyle>
          <a:p>
            <a:fld id="{F3B463A4-B287-49CE-9D5E-713D66A84F96}" type="slidenum">
              <a:rPr lang="en-US" smtClean="0"/>
              <a:t>‹#›</a:t>
            </a:fld>
            <a:endParaRPr lang="en-US"/>
          </a:p>
        </p:txBody>
      </p:sp>
    </p:spTree>
    <p:extLst>
      <p:ext uri="{BB962C8B-B14F-4D97-AF65-F5344CB8AC3E}">
        <p14:creationId xmlns:p14="http://schemas.microsoft.com/office/powerpoint/2010/main" val="1391742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95B576-A994-4A4E-948D-D72EFE773046}"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527A3A-DFE3-45F3-8E82-289F035662BD}" type="slidenum">
              <a:rPr lang="en-US" smtClean="0"/>
              <a:t>‹#›</a:t>
            </a:fld>
            <a:endParaRPr lang="en-US"/>
          </a:p>
        </p:txBody>
      </p:sp>
    </p:spTree>
    <p:extLst>
      <p:ext uri="{BB962C8B-B14F-4D97-AF65-F5344CB8AC3E}">
        <p14:creationId xmlns:p14="http://schemas.microsoft.com/office/powerpoint/2010/main" val="344376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95B576-A994-4A4E-948D-D72EFE773046}"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527A3A-DFE3-45F3-8E82-289F035662BD}" type="slidenum">
              <a:rPr lang="en-US" smtClean="0"/>
              <a:t>‹#›</a:t>
            </a:fld>
            <a:endParaRPr lang="en-US"/>
          </a:p>
        </p:txBody>
      </p:sp>
    </p:spTree>
    <p:extLst>
      <p:ext uri="{BB962C8B-B14F-4D97-AF65-F5344CB8AC3E}">
        <p14:creationId xmlns:p14="http://schemas.microsoft.com/office/powerpoint/2010/main" val="3418045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95B576-A994-4A4E-948D-D72EFE773046}"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527A3A-DFE3-45F3-8E82-289F035662BD}" type="slidenum">
              <a:rPr lang="en-US" smtClean="0"/>
              <a:t>‹#›</a:t>
            </a:fld>
            <a:endParaRPr lang="en-US"/>
          </a:p>
        </p:txBody>
      </p:sp>
    </p:spTree>
    <p:extLst>
      <p:ext uri="{BB962C8B-B14F-4D97-AF65-F5344CB8AC3E}">
        <p14:creationId xmlns:p14="http://schemas.microsoft.com/office/powerpoint/2010/main" val="1849458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95B576-A994-4A4E-948D-D72EFE773046}"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527A3A-DFE3-45F3-8E82-289F035662BD}" type="slidenum">
              <a:rPr lang="en-US" smtClean="0"/>
              <a:t>‹#›</a:t>
            </a:fld>
            <a:endParaRPr lang="en-US"/>
          </a:p>
        </p:txBody>
      </p:sp>
    </p:spTree>
    <p:extLst>
      <p:ext uri="{BB962C8B-B14F-4D97-AF65-F5344CB8AC3E}">
        <p14:creationId xmlns:p14="http://schemas.microsoft.com/office/powerpoint/2010/main" val="722128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A95B576-A994-4A4E-948D-D72EFE773046}"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527A3A-DFE3-45F3-8E82-289F035662BD}" type="slidenum">
              <a:rPr lang="en-US" smtClean="0"/>
              <a:t>‹#›</a:t>
            </a:fld>
            <a:endParaRPr lang="en-US"/>
          </a:p>
        </p:txBody>
      </p:sp>
    </p:spTree>
    <p:extLst>
      <p:ext uri="{BB962C8B-B14F-4D97-AF65-F5344CB8AC3E}">
        <p14:creationId xmlns:p14="http://schemas.microsoft.com/office/powerpoint/2010/main" val="673979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95B576-A994-4A4E-948D-D72EFE773046}" type="datetimeFigureOut">
              <a:rPr lang="en-US" smtClean="0"/>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527A3A-DFE3-45F3-8E82-289F035662BD}" type="slidenum">
              <a:rPr lang="en-US" smtClean="0"/>
              <a:t>‹#›</a:t>
            </a:fld>
            <a:endParaRPr lang="en-US"/>
          </a:p>
        </p:txBody>
      </p:sp>
    </p:spTree>
    <p:extLst>
      <p:ext uri="{BB962C8B-B14F-4D97-AF65-F5344CB8AC3E}">
        <p14:creationId xmlns:p14="http://schemas.microsoft.com/office/powerpoint/2010/main" val="702017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95B576-A994-4A4E-948D-D72EFE773046}" type="datetimeFigureOut">
              <a:rPr lang="en-US" smtClean="0"/>
              <a:t>1/29/2018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527A3A-DFE3-45F3-8E82-289F035662BD}" type="slidenum">
              <a:rPr lang="en-US" smtClean="0"/>
              <a:t>‹#›</a:t>
            </a:fld>
            <a:endParaRPr lang="en-US"/>
          </a:p>
        </p:txBody>
      </p:sp>
    </p:spTree>
    <p:extLst>
      <p:ext uri="{BB962C8B-B14F-4D97-AF65-F5344CB8AC3E}">
        <p14:creationId xmlns:p14="http://schemas.microsoft.com/office/powerpoint/2010/main" val="714533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95B576-A994-4A4E-948D-D72EFE773046}" type="datetimeFigureOut">
              <a:rPr lang="en-US" smtClean="0"/>
              <a:t>1/29/2018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527A3A-DFE3-45F3-8E82-289F035662BD}" type="slidenum">
              <a:rPr lang="en-US" smtClean="0"/>
              <a:t>‹#›</a:t>
            </a:fld>
            <a:endParaRPr lang="en-US"/>
          </a:p>
        </p:txBody>
      </p:sp>
    </p:spTree>
    <p:extLst>
      <p:ext uri="{BB962C8B-B14F-4D97-AF65-F5344CB8AC3E}">
        <p14:creationId xmlns:p14="http://schemas.microsoft.com/office/powerpoint/2010/main" val="1342272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95B576-A994-4A4E-948D-D72EFE773046}" type="datetimeFigureOut">
              <a:rPr lang="en-US" smtClean="0"/>
              <a:t>1/29/2018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527A3A-DFE3-45F3-8E82-289F035662BD}" type="slidenum">
              <a:rPr lang="en-US" smtClean="0"/>
              <a:t>‹#›</a:t>
            </a:fld>
            <a:endParaRPr lang="en-US"/>
          </a:p>
        </p:txBody>
      </p:sp>
    </p:spTree>
    <p:extLst>
      <p:ext uri="{BB962C8B-B14F-4D97-AF65-F5344CB8AC3E}">
        <p14:creationId xmlns:p14="http://schemas.microsoft.com/office/powerpoint/2010/main" val="3258688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A95B576-A994-4A4E-948D-D72EFE773046}" type="datetimeFigureOut">
              <a:rPr lang="en-US" smtClean="0"/>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527A3A-DFE3-45F3-8E82-289F035662BD}" type="slidenum">
              <a:rPr lang="en-US" smtClean="0"/>
              <a:t>‹#›</a:t>
            </a:fld>
            <a:endParaRPr lang="en-US"/>
          </a:p>
        </p:txBody>
      </p:sp>
    </p:spTree>
    <p:extLst>
      <p:ext uri="{BB962C8B-B14F-4D97-AF65-F5344CB8AC3E}">
        <p14:creationId xmlns:p14="http://schemas.microsoft.com/office/powerpoint/2010/main" val="601556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A95B576-A994-4A4E-948D-D72EFE773046}" type="datetimeFigureOut">
              <a:rPr lang="en-US" smtClean="0"/>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527A3A-DFE3-45F3-8E82-289F035662BD}" type="slidenum">
              <a:rPr lang="en-US" smtClean="0"/>
              <a:t>‹#›</a:t>
            </a:fld>
            <a:endParaRPr lang="en-US"/>
          </a:p>
        </p:txBody>
      </p:sp>
    </p:spTree>
    <p:extLst>
      <p:ext uri="{BB962C8B-B14F-4D97-AF65-F5344CB8AC3E}">
        <p14:creationId xmlns:p14="http://schemas.microsoft.com/office/powerpoint/2010/main" val="4105742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95B576-A994-4A4E-948D-D72EFE773046}" type="datetimeFigureOut">
              <a:rPr lang="en-US" smtClean="0"/>
              <a:t>1/29/2018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527A3A-DFE3-45F3-8E82-289F035662BD}" type="slidenum">
              <a:rPr lang="en-US" smtClean="0"/>
              <a:t>‹#›</a:t>
            </a:fld>
            <a:endParaRPr lang="en-US"/>
          </a:p>
        </p:txBody>
      </p:sp>
    </p:spTree>
    <p:extLst>
      <p:ext uri="{BB962C8B-B14F-4D97-AF65-F5344CB8AC3E}">
        <p14:creationId xmlns:p14="http://schemas.microsoft.com/office/powerpoint/2010/main" val="3824385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742971" y="3131759"/>
            <a:ext cx="7796196" cy="1581642"/>
          </a:xfrm>
        </p:spPr>
        <p:txBody>
          <a:bodyPr>
            <a:normAutofit fontScale="90000"/>
          </a:bodyPr>
          <a:lstStyle/>
          <a:p>
            <a:pPr lvl="0">
              <a:lnSpc>
                <a:spcPct val="105000"/>
              </a:lnSpc>
              <a:spcBef>
                <a:spcPts val="0"/>
              </a:spcBef>
            </a:pPr>
            <a:r>
              <a:rPr lang="ro-RO" sz="1100" kern="50" dirty="0" smtClean="0">
                <a:solidFill>
                  <a:prstClr val="black"/>
                </a:solidFill>
                <a:latin typeface="Calibri" panose="020F0502020204030204" pitchFamily="34" charset="0"/>
                <a:ea typeface="Calibri" panose="020F0502020204030204" pitchFamily="34" charset="0"/>
                <a:cs typeface="Arial" panose="020B0604020202020204" pitchFamily="34" charset="0"/>
              </a:rPr>
              <a:t/>
            </a:r>
            <a:br>
              <a:rPr lang="ro-RO" sz="1100" kern="50" dirty="0" smtClean="0">
                <a:solidFill>
                  <a:prstClr val="black"/>
                </a:solidFill>
                <a:latin typeface="Calibri" panose="020F0502020204030204" pitchFamily="34" charset="0"/>
                <a:ea typeface="Calibri" panose="020F0502020204030204" pitchFamily="34" charset="0"/>
                <a:cs typeface="Arial" panose="020B0604020202020204" pitchFamily="34" charset="0"/>
              </a:rPr>
            </a:br>
            <a:r>
              <a:rPr lang="ro-RO" sz="1100" kern="50" dirty="0">
                <a:solidFill>
                  <a:prstClr val="black"/>
                </a:solidFill>
                <a:latin typeface="Calibri" panose="020F0502020204030204" pitchFamily="34" charset="0"/>
                <a:ea typeface="Calibri" panose="020F0502020204030204" pitchFamily="34" charset="0"/>
                <a:cs typeface="Arial" panose="020B0604020202020204" pitchFamily="34" charset="0"/>
              </a:rPr>
              <a:t/>
            </a:r>
            <a:br>
              <a:rPr lang="ro-RO" sz="1100" kern="50" dirty="0">
                <a:solidFill>
                  <a:prstClr val="black"/>
                </a:solidFill>
                <a:latin typeface="Calibri" panose="020F0502020204030204" pitchFamily="34" charset="0"/>
                <a:ea typeface="Calibri" panose="020F0502020204030204" pitchFamily="34" charset="0"/>
                <a:cs typeface="Arial" panose="020B0604020202020204" pitchFamily="34" charset="0"/>
              </a:rPr>
            </a:br>
            <a:r>
              <a:rPr lang="ro-RO" sz="1100" kern="50" dirty="0" smtClean="0">
                <a:solidFill>
                  <a:prstClr val="black"/>
                </a:solidFill>
                <a:latin typeface="Calibri" panose="020F0502020204030204" pitchFamily="34" charset="0"/>
                <a:ea typeface="Calibri" panose="020F0502020204030204" pitchFamily="34" charset="0"/>
                <a:cs typeface="Arial" panose="020B0604020202020204" pitchFamily="34" charset="0"/>
              </a:rPr>
              <a:t/>
            </a:r>
            <a:br>
              <a:rPr lang="ro-RO" sz="1100" kern="50" dirty="0" smtClean="0">
                <a:solidFill>
                  <a:prstClr val="black"/>
                </a:solidFill>
                <a:latin typeface="Calibri" panose="020F0502020204030204" pitchFamily="34" charset="0"/>
                <a:ea typeface="Calibri" panose="020F0502020204030204" pitchFamily="34" charset="0"/>
                <a:cs typeface="Arial" panose="020B0604020202020204" pitchFamily="34" charset="0"/>
              </a:rPr>
            </a:br>
            <a:r>
              <a:rPr lang="ro-RO" sz="1100" kern="50" dirty="0">
                <a:solidFill>
                  <a:prstClr val="black"/>
                </a:solidFill>
                <a:latin typeface="Calibri" panose="020F0502020204030204" pitchFamily="34" charset="0"/>
                <a:ea typeface="Calibri" panose="020F0502020204030204" pitchFamily="34" charset="0"/>
                <a:cs typeface="Arial" panose="020B0604020202020204" pitchFamily="34" charset="0"/>
              </a:rPr>
              <a:t/>
            </a:r>
            <a:br>
              <a:rPr lang="ro-RO" sz="1100" kern="50" dirty="0">
                <a:solidFill>
                  <a:prstClr val="black"/>
                </a:solidFill>
                <a:latin typeface="Calibri" panose="020F0502020204030204" pitchFamily="34" charset="0"/>
                <a:ea typeface="Calibri" panose="020F0502020204030204" pitchFamily="34" charset="0"/>
                <a:cs typeface="Arial" panose="020B0604020202020204" pitchFamily="34" charset="0"/>
              </a:rPr>
            </a:br>
            <a:r>
              <a:rPr lang="ro-RO" sz="1100" kern="50" dirty="0" smtClean="0">
                <a:solidFill>
                  <a:prstClr val="black"/>
                </a:solidFill>
                <a:latin typeface="Calibri" panose="020F0502020204030204" pitchFamily="34" charset="0"/>
                <a:ea typeface="Calibri" panose="020F0502020204030204" pitchFamily="34" charset="0"/>
                <a:cs typeface="Arial" panose="020B0604020202020204" pitchFamily="34" charset="0"/>
              </a:rPr>
              <a:t/>
            </a:r>
            <a:br>
              <a:rPr lang="ro-RO" sz="1100" kern="50" dirty="0" smtClean="0">
                <a:solidFill>
                  <a:prstClr val="black"/>
                </a:solidFill>
                <a:latin typeface="Calibri" panose="020F0502020204030204" pitchFamily="34" charset="0"/>
                <a:ea typeface="Calibri" panose="020F0502020204030204" pitchFamily="34" charset="0"/>
                <a:cs typeface="Arial" panose="020B0604020202020204" pitchFamily="34" charset="0"/>
              </a:rPr>
            </a:br>
            <a:r>
              <a:rPr lang="en-US" sz="1100" kern="50" dirty="0">
                <a:solidFill>
                  <a:prstClr val="black"/>
                </a:solidFill>
                <a:latin typeface="Calibri" panose="020F0502020204030204" pitchFamily="34" charset="0"/>
                <a:ea typeface="Calibri" panose="020F0502020204030204" pitchFamily="34" charset="0"/>
                <a:cs typeface="Arial" panose="020B0604020202020204" pitchFamily="34" charset="0"/>
              </a:rPr>
              <a:t/>
            </a:r>
            <a:br>
              <a:rPr lang="en-US" sz="1100" kern="50" dirty="0">
                <a:solidFill>
                  <a:prstClr val="black"/>
                </a:solidFill>
                <a:latin typeface="Calibri" panose="020F0502020204030204" pitchFamily="34" charset="0"/>
                <a:ea typeface="Calibri" panose="020F0502020204030204" pitchFamily="34" charset="0"/>
                <a:cs typeface="Arial" panose="020B0604020202020204" pitchFamily="34" charset="0"/>
              </a:rPr>
            </a:br>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46275" y="502796"/>
            <a:ext cx="8721725" cy="1146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 name="Subtitle 2"/>
          <p:cNvSpPr txBox="1">
            <a:spLocks/>
          </p:cNvSpPr>
          <p:nvPr/>
        </p:nvSpPr>
        <p:spPr>
          <a:xfrm>
            <a:off x="1735137" y="5257801"/>
            <a:ext cx="9144000" cy="376084"/>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5000"/>
              </a:lnSpc>
              <a:spcBef>
                <a:spcPts val="0"/>
              </a:spcBef>
            </a:pP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Investim</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în</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dezvoltare</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durabilă</a:t>
            </a:r>
            <a:endParaRPr lang="en-US" sz="3600" kern="50" dirty="0" smtClean="0">
              <a:latin typeface="Calibri" panose="020F0502020204030204" pitchFamily="34" charset="0"/>
              <a:ea typeface="Calibri" panose="020F0502020204030204" pitchFamily="34" charset="0"/>
              <a:cs typeface="Arial" panose="020B0604020202020204" pitchFamily="34" charset="0"/>
            </a:endParaRPr>
          </a:p>
          <a:p>
            <a:pPr>
              <a:lnSpc>
                <a:spcPct val="105000"/>
              </a:lnSpc>
              <a:spcBef>
                <a:spcPts val="0"/>
              </a:spcBef>
              <a:tabLst>
                <a:tab pos="2581275" algn="l"/>
              </a:tabLst>
            </a:pPr>
            <a:r>
              <a:rPr lang="en-GB" sz="3600" kern="50" dirty="0" smtClean="0">
                <a:latin typeface="Arial" panose="020B0604020202020204" pitchFamily="34" charset="0"/>
                <a:ea typeface="Calibri" panose="020F0502020204030204" pitchFamily="34" charset="0"/>
                <a:cs typeface="Arial" panose="020B0604020202020204" pitchFamily="34" charset="0"/>
              </a:rPr>
              <a:t>Program </a:t>
            </a:r>
            <a:r>
              <a:rPr lang="en-GB" sz="3600" kern="50" dirty="0" err="1" smtClean="0">
                <a:latin typeface="Arial" panose="020B0604020202020204" pitchFamily="34" charset="0"/>
                <a:ea typeface="Calibri" panose="020F0502020204030204" pitchFamily="34" charset="0"/>
                <a:cs typeface="Arial" panose="020B0604020202020204" pitchFamily="34" charset="0"/>
              </a:rPr>
              <a:t>cofinanțat</a:t>
            </a:r>
            <a:r>
              <a:rPr lang="en-GB" sz="3600" kern="50" dirty="0" smtClean="0">
                <a:latin typeface="Arial" panose="020B0604020202020204" pitchFamily="34" charset="0"/>
                <a:ea typeface="Calibri" panose="020F0502020204030204" pitchFamily="34" charset="0"/>
                <a:cs typeface="Arial" panose="020B0604020202020204" pitchFamily="34" charset="0"/>
              </a:rPr>
              <a:t> din </a:t>
            </a:r>
            <a:r>
              <a:rPr lang="en-GB" sz="3600" kern="50" dirty="0" err="1" smtClean="0">
                <a:latin typeface="Arial" panose="020B0604020202020204" pitchFamily="34" charset="0"/>
                <a:ea typeface="Calibri" panose="020F0502020204030204" pitchFamily="34" charset="0"/>
                <a:cs typeface="Arial" panose="020B0604020202020204" pitchFamily="34" charset="0"/>
              </a:rPr>
              <a:t>Fondul</a:t>
            </a:r>
            <a:r>
              <a:rPr lang="en-GB" sz="3600" kern="50" dirty="0" smtClean="0">
                <a:latin typeface="Arial" panose="020B0604020202020204" pitchFamily="34" charset="0"/>
                <a:ea typeface="Calibri" panose="020F0502020204030204" pitchFamily="34" charset="0"/>
                <a:cs typeface="Arial" panose="020B0604020202020204" pitchFamily="34" charset="0"/>
              </a:rPr>
              <a:t> Social European </a:t>
            </a:r>
            <a:r>
              <a:rPr lang="en-GB" sz="3600" kern="50" dirty="0" err="1" smtClean="0">
                <a:latin typeface="Arial" panose="020B0604020202020204" pitchFamily="34" charset="0"/>
                <a:ea typeface="Calibri" panose="020F0502020204030204" pitchFamily="34" charset="0"/>
                <a:cs typeface="Arial" panose="020B0604020202020204" pitchFamily="34" charset="0"/>
              </a:rPr>
              <a:t>prin</a:t>
            </a:r>
            <a:r>
              <a:rPr lang="en-GB" sz="3600" kern="50" dirty="0" smtClean="0">
                <a:latin typeface="Arial" panose="020B0604020202020204" pitchFamily="34" charset="0"/>
                <a:ea typeface="Calibri" panose="020F0502020204030204" pitchFamily="34" charset="0"/>
                <a:cs typeface="Arial" panose="020B0604020202020204" pitchFamily="34" charset="0"/>
              </a:rPr>
              <a:t> </a:t>
            </a:r>
            <a:r>
              <a:rPr lang="en-GB" sz="3600" kern="50" dirty="0" err="1" smtClean="0">
                <a:latin typeface="Arial" panose="020B0604020202020204" pitchFamily="34" charset="0"/>
                <a:ea typeface="Calibri" panose="020F0502020204030204" pitchFamily="34" charset="0"/>
                <a:cs typeface="Arial" panose="020B0604020202020204" pitchFamily="34" charset="0"/>
              </a:rPr>
              <a:t>Programul</a:t>
            </a:r>
            <a:r>
              <a:rPr lang="en-GB" sz="3600" kern="50" dirty="0" smtClean="0">
                <a:latin typeface="Arial" panose="020B0604020202020204" pitchFamily="34" charset="0"/>
                <a:ea typeface="Calibri" panose="020F0502020204030204" pitchFamily="34" charset="0"/>
                <a:cs typeface="Arial" panose="020B0604020202020204" pitchFamily="34" charset="0"/>
              </a:rPr>
              <a:t> </a:t>
            </a:r>
            <a:r>
              <a:rPr lang="en-GB" sz="3600" kern="50" dirty="0" err="1" smtClean="0">
                <a:latin typeface="Arial" panose="020B0604020202020204" pitchFamily="34" charset="0"/>
                <a:ea typeface="Calibri" panose="020F0502020204030204" pitchFamily="34" charset="0"/>
                <a:cs typeface="Arial" panose="020B0604020202020204" pitchFamily="34" charset="0"/>
              </a:rPr>
              <a:t>Operațional</a:t>
            </a:r>
            <a:r>
              <a:rPr lang="en-GB" sz="3600" kern="50" dirty="0" smtClean="0">
                <a:latin typeface="Arial" panose="020B0604020202020204" pitchFamily="34" charset="0"/>
                <a:ea typeface="Calibri" panose="020F0502020204030204" pitchFamily="34" charset="0"/>
                <a:cs typeface="Arial" panose="020B0604020202020204" pitchFamily="34" charset="0"/>
              </a:rPr>
              <a:t> Capital </a:t>
            </a:r>
            <a:r>
              <a:rPr lang="en-GB" sz="3600" kern="50" dirty="0" err="1" smtClean="0">
                <a:latin typeface="Arial" panose="020B0604020202020204" pitchFamily="34" charset="0"/>
                <a:ea typeface="Calibri" panose="020F0502020204030204" pitchFamily="34" charset="0"/>
                <a:cs typeface="Arial" panose="020B0604020202020204" pitchFamily="34" charset="0"/>
              </a:rPr>
              <a:t>Uman</a:t>
            </a:r>
            <a:r>
              <a:rPr lang="en-GB" sz="3600" kern="50" dirty="0" smtClean="0">
                <a:latin typeface="Arial" panose="020B0604020202020204" pitchFamily="34" charset="0"/>
                <a:ea typeface="Calibri" panose="020F0502020204030204" pitchFamily="34" charset="0"/>
                <a:cs typeface="Arial" panose="020B0604020202020204" pitchFamily="34" charset="0"/>
              </a:rPr>
              <a:t> 2014-2020</a:t>
            </a:r>
            <a:endParaRPr lang="en-US" sz="3600" kern="50" dirty="0" smtClean="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10" name="Picture 9"/>
          <p:cNvPicPr>
            <a:picLocks noChangeAspect="1"/>
          </p:cNvPicPr>
          <p:nvPr/>
        </p:nvPicPr>
        <p:blipFill>
          <a:blip r:embed="rId3"/>
          <a:stretch>
            <a:fillRect/>
          </a:stretch>
        </p:blipFill>
        <p:spPr>
          <a:xfrm>
            <a:off x="5883321" y="5583051"/>
            <a:ext cx="742857" cy="914286"/>
          </a:xfrm>
          <a:prstGeom prst="rect">
            <a:avLst/>
          </a:prstGeom>
        </p:spPr>
      </p:pic>
      <p:sp>
        <p:nvSpPr>
          <p:cNvPr id="11" name="Rectangle 10"/>
          <p:cNvSpPr/>
          <p:nvPr/>
        </p:nvSpPr>
        <p:spPr>
          <a:xfrm>
            <a:off x="1870861" y="1876031"/>
            <a:ext cx="6096000" cy="1255728"/>
          </a:xfrm>
          <a:prstGeom prst="rect">
            <a:avLst/>
          </a:prstGeom>
        </p:spPr>
        <p:txBody>
          <a:bodyPr>
            <a:spAutoFit/>
          </a:bodyPr>
          <a:lstStyle/>
          <a:p>
            <a:pPr algn="just">
              <a:lnSpc>
                <a:spcPct val="105000"/>
              </a:lnSpc>
            </a:pPr>
            <a:r>
              <a:rPr lang="en-GB" sz="900" kern="50" dirty="0" smtClean="0">
                <a:effectLst/>
                <a:latin typeface="Arial" panose="020B0604020202020204" pitchFamily="34" charset="0"/>
                <a:ea typeface="Trebuchet MS" panose="020B0603020202020204" pitchFamily="34" charset="0"/>
                <a:cs typeface="Arial" panose="020B0604020202020204" pitchFamily="34" charset="0"/>
              </a:rPr>
              <a:t>FONDUL SOCIAL EUROPEAN</a:t>
            </a:r>
            <a:endParaRPr lang="en-US" sz="1100" kern="5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5000"/>
              </a:lnSpc>
            </a:pPr>
            <a:r>
              <a:rPr lang="en-GB" sz="900" kern="50" dirty="0" err="1" smtClean="0">
                <a:effectLst/>
                <a:latin typeface="Arial" panose="020B0604020202020204" pitchFamily="34" charset="0"/>
                <a:ea typeface="Trebuchet MS" panose="020B0603020202020204" pitchFamily="34" charset="0"/>
                <a:cs typeface="Arial" panose="020B0604020202020204" pitchFamily="34" charset="0"/>
              </a:rPr>
              <a:t>Programul</a:t>
            </a:r>
            <a:r>
              <a:rPr lang="en-GB" sz="900" kern="50" dirty="0" smtClean="0">
                <a:effectLst/>
                <a:latin typeface="Arial" panose="020B0604020202020204" pitchFamily="34" charset="0"/>
                <a:ea typeface="Trebuchet MS" panose="020B0603020202020204" pitchFamily="34" charset="0"/>
                <a:cs typeface="Arial" panose="020B0604020202020204" pitchFamily="34" charset="0"/>
              </a:rPr>
              <a:t> Opera</a:t>
            </a:r>
            <a:r>
              <a:rPr lang="ro-RO" sz="900" kern="50" dirty="0" smtClean="0">
                <a:effectLst/>
                <a:latin typeface="Arial" panose="020B0604020202020204" pitchFamily="34" charset="0"/>
                <a:ea typeface="Trebuchet MS" panose="020B0603020202020204" pitchFamily="34" charset="0"/>
                <a:cs typeface="Arial" panose="020B0604020202020204" pitchFamily="34" charset="0"/>
              </a:rPr>
              <a:t>țional Capital Uman 2014-2020 </a:t>
            </a:r>
            <a:endParaRPr lang="en-US" sz="1100" kern="5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5000"/>
              </a:lnSpc>
            </a:pPr>
            <a:r>
              <a:rPr lang="ro-RO" sz="900" kern="50" dirty="0" smtClean="0">
                <a:effectLst/>
                <a:latin typeface="Arial" panose="020B0604020202020204" pitchFamily="34" charset="0"/>
                <a:ea typeface="Trebuchet MS" panose="020B0603020202020204" pitchFamily="34" charset="0"/>
                <a:cs typeface="Arial" panose="020B0604020202020204" pitchFamily="34" charset="0"/>
              </a:rPr>
              <a:t>Axa prioritară 3 Locuri de muncă pentru toți</a:t>
            </a:r>
            <a:endParaRPr lang="en-US" sz="1100" kern="5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5000"/>
              </a:lnSpc>
            </a:pPr>
            <a:r>
              <a:rPr lang="en-GB" sz="900" kern="50" dirty="0" smtClean="0">
                <a:effectLst/>
                <a:latin typeface="Arial" panose="020B0604020202020204" pitchFamily="34" charset="0"/>
                <a:ea typeface="Trebuchet MS" panose="020B0603020202020204" pitchFamily="34" charset="0"/>
                <a:cs typeface="Arial" panose="020B0604020202020204" pitchFamily="34" charset="0"/>
              </a:rPr>
              <a:t>Cod </a:t>
            </a:r>
            <a:r>
              <a:rPr lang="en-GB" sz="900" kern="50" dirty="0" err="1" smtClean="0">
                <a:effectLst/>
                <a:latin typeface="Arial" panose="020B0604020202020204" pitchFamily="34" charset="0"/>
                <a:ea typeface="Trebuchet MS" panose="020B0603020202020204" pitchFamily="34" charset="0"/>
                <a:cs typeface="Arial" panose="020B0604020202020204" pitchFamily="34" charset="0"/>
              </a:rPr>
              <a:t>apel</a:t>
            </a:r>
            <a:r>
              <a:rPr lang="en-GB" sz="900" kern="50" dirty="0" smtClean="0">
                <a:effectLst/>
                <a:latin typeface="Arial" panose="020B0604020202020204" pitchFamily="34" charset="0"/>
                <a:ea typeface="Trebuchet MS" panose="020B0603020202020204" pitchFamily="34" charset="0"/>
                <a:cs typeface="Arial" panose="020B0604020202020204" pitchFamily="34" charset="0"/>
              </a:rPr>
              <a:t>: POCU/82/3/7/</a:t>
            </a:r>
            <a:r>
              <a:rPr lang="en-GB" sz="900" kern="50" dirty="0" err="1" smtClean="0">
                <a:effectLst/>
                <a:latin typeface="Arial" panose="020B0604020202020204" pitchFamily="34" charset="0"/>
                <a:ea typeface="Trebuchet MS" panose="020B0603020202020204" pitchFamily="34" charset="0"/>
                <a:cs typeface="Arial" panose="020B0604020202020204" pitchFamily="34" charset="0"/>
              </a:rPr>
              <a:t>Creșterea</a:t>
            </a:r>
            <a:r>
              <a:rPr lang="en-GB" sz="900" kern="50" dirty="0" smtClean="0">
                <a:effectLst/>
                <a:latin typeface="Arial" panose="020B0604020202020204" pitchFamily="34" charset="0"/>
                <a:ea typeface="Trebuchet MS" panose="020B0603020202020204" pitchFamily="34" charset="0"/>
                <a:cs typeface="Arial" panose="020B0604020202020204" pitchFamily="34" charset="0"/>
              </a:rPr>
              <a:t> </a:t>
            </a:r>
            <a:r>
              <a:rPr lang="en-GB" sz="900" kern="50" dirty="0" err="1" smtClean="0">
                <a:effectLst/>
                <a:latin typeface="Arial" panose="020B0604020202020204" pitchFamily="34" charset="0"/>
                <a:ea typeface="Trebuchet MS" panose="020B0603020202020204" pitchFamily="34" charset="0"/>
                <a:cs typeface="Arial" panose="020B0604020202020204" pitchFamily="34" charset="0"/>
              </a:rPr>
              <a:t>ocupării</a:t>
            </a:r>
            <a:r>
              <a:rPr lang="en-GB" sz="900" kern="50" dirty="0" smtClean="0">
                <a:effectLst/>
                <a:latin typeface="Arial" panose="020B0604020202020204" pitchFamily="34" charset="0"/>
                <a:ea typeface="Trebuchet MS" panose="020B0603020202020204" pitchFamily="34" charset="0"/>
                <a:cs typeface="Arial" panose="020B0604020202020204" pitchFamily="34" charset="0"/>
              </a:rPr>
              <a:t>  </a:t>
            </a:r>
            <a:r>
              <a:rPr lang="en-GB" sz="900" kern="50" dirty="0" err="1" smtClean="0">
                <a:effectLst/>
                <a:latin typeface="Arial" panose="020B0604020202020204" pitchFamily="34" charset="0"/>
                <a:ea typeface="Trebuchet MS" panose="020B0603020202020204" pitchFamily="34" charset="0"/>
                <a:cs typeface="Arial" panose="020B0604020202020204" pitchFamily="34" charset="0"/>
              </a:rPr>
              <a:t>prin</a:t>
            </a:r>
            <a:r>
              <a:rPr lang="en-GB" sz="900" kern="50" dirty="0" smtClean="0">
                <a:effectLst/>
                <a:latin typeface="Arial" panose="020B0604020202020204" pitchFamily="34" charset="0"/>
                <a:ea typeface="Trebuchet MS" panose="020B0603020202020204" pitchFamily="34" charset="0"/>
                <a:cs typeface="Arial" panose="020B0604020202020204" pitchFamily="34" charset="0"/>
              </a:rPr>
              <a:t> </a:t>
            </a:r>
            <a:r>
              <a:rPr lang="en-GB" sz="900" kern="50" dirty="0" err="1" smtClean="0">
                <a:effectLst/>
                <a:latin typeface="Arial" panose="020B0604020202020204" pitchFamily="34" charset="0"/>
                <a:ea typeface="Trebuchet MS" panose="020B0603020202020204" pitchFamily="34" charset="0"/>
                <a:cs typeface="Arial" panose="020B0604020202020204" pitchFamily="34" charset="0"/>
              </a:rPr>
              <a:t>susținerea</a:t>
            </a:r>
            <a:r>
              <a:rPr lang="en-GB" sz="900" kern="50" dirty="0" smtClean="0">
                <a:effectLst/>
                <a:latin typeface="Arial" panose="020B0604020202020204" pitchFamily="34" charset="0"/>
                <a:ea typeface="Trebuchet MS" panose="020B0603020202020204" pitchFamily="34" charset="0"/>
                <a:cs typeface="Arial" panose="020B0604020202020204" pitchFamily="34" charset="0"/>
              </a:rPr>
              <a:t> </a:t>
            </a:r>
            <a:r>
              <a:rPr lang="en-GB" sz="900" kern="50" dirty="0" err="1" smtClean="0">
                <a:effectLst/>
                <a:latin typeface="Arial" panose="020B0604020202020204" pitchFamily="34" charset="0"/>
                <a:ea typeface="Trebuchet MS" panose="020B0603020202020204" pitchFamily="34" charset="0"/>
                <a:cs typeface="Arial" panose="020B0604020202020204" pitchFamily="34" charset="0"/>
              </a:rPr>
              <a:t>intreprinderilor</a:t>
            </a:r>
            <a:r>
              <a:rPr lang="en-GB" sz="900" kern="50" dirty="0" smtClean="0">
                <a:effectLst/>
                <a:latin typeface="Arial" panose="020B0604020202020204" pitchFamily="34" charset="0"/>
                <a:ea typeface="Trebuchet MS" panose="020B0603020202020204" pitchFamily="34" charset="0"/>
                <a:cs typeface="Arial" panose="020B0604020202020204" pitchFamily="34" charset="0"/>
              </a:rPr>
              <a:t> cu </a:t>
            </a:r>
            <a:r>
              <a:rPr lang="en-GB" sz="900" kern="50" dirty="0" err="1" smtClean="0">
                <a:effectLst/>
                <a:latin typeface="Arial" panose="020B0604020202020204" pitchFamily="34" charset="0"/>
                <a:ea typeface="Trebuchet MS" panose="020B0603020202020204" pitchFamily="34" charset="0"/>
                <a:cs typeface="Arial" panose="020B0604020202020204" pitchFamily="34" charset="0"/>
              </a:rPr>
              <a:t>profil</a:t>
            </a:r>
            <a:r>
              <a:rPr lang="en-GB" sz="900" kern="50" dirty="0" smtClean="0">
                <a:effectLst/>
                <a:latin typeface="Arial" panose="020B0604020202020204" pitchFamily="34" charset="0"/>
                <a:ea typeface="Trebuchet MS" panose="020B0603020202020204" pitchFamily="34" charset="0"/>
                <a:cs typeface="Arial" panose="020B0604020202020204" pitchFamily="34" charset="0"/>
              </a:rPr>
              <a:t> non-</a:t>
            </a:r>
            <a:r>
              <a:rPr lang="en-GB" sz="900" kern="50" dirty="0" err="1" smtClean="0">
                <a:effectLst/>
                <a:latin typeface="Arial" panose="020B0604020202020204" pitchFamily="34" charset="0"/>
                <a:ea typeface="Trebuchet MS" panose="020B0603020202020204" pitchFamily="34" charset="0"/>
                <a:cs typeface="Arial" panose="020B0604020202020204" pitchFamily="34" charset="0"/>
              </a:rPr>
              <a:t>agricol</a:t>
            </a:r>
            <a:r>
              <a:rPr lang="en-GB" sz="900" kern="50" dirty="0" smtClean="0">
                <a:effectLst/>
                <a:latin typeface="Arial" panose="020B0604020202020204" pitchFamily="34" charset="0"/>
                <a:ea typeface="Trebuchet MS" panose="020B0603020202020204" pitchFamily="34" charset="0"/>
                <a:cs typeface="Arial" panose="020B0604020202020204" pitchFamily="34" charset="0"/>
              </a:rPr>
              <a:t> din zona </a:t>
            </a:r>
            <a:r>
              <a:rPr lang="en-GB" sz="900" kern="50" dirty="0" err="1" smtClean="0">
                <a:effectLst/>
                <a:latin typeface="Arial" panose="020B0604020202020204" pitchFamily="34" charset="0"/>
                <a:ea typeface="Trebuchet MS" panose="020B0603020202020204" pitchFamily="34" charset="0"/>
                <a:cs typeface="Arial" panose="020B0604020202020204" pitchFamily="34" charset="0"/>
              </a:rPr>
              <a:t>urbană</a:t>
            </a:r>
            <a:r>
              <a:rPr lang="en-GB" sz="900" kern="50" dirty="0" smtClean="0">
                <a:effectLst/>
                <a:latin typeface="Arial" panose="020B0604020202020204" pitchFamily="34" charset="0"/>
                <a:ea typeface="Trebuchet MS" panose="020B0603020202020204" pitchFamily="34" charset="0"/>
                <a:cs typeface="Arial" panose="020B0604020202020204" pitchFamily="34" charset="0"/>
              </a:rPr>
              <a:t>  </a:t>
            </a:r>
            <a:endParaRPr lang="en-US" sz="1100" kern="5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5000"/>
              </a:lnSpc>
            </a:pPr>
            <a:r>
              <a:rPr lang="en-GB" sz="900" kern="50" dirty="0" smtClean="0">
                <a:effectLst/>
                <a:latin typeface="Arial" panose="020B0604020202020204" pitchFamily="34" charset="0"/>
                <a:ea typeface="Trebuchet MS" panose="020B0603020202020204" pitchFamily="34" charset="0"/>
                <a:cs typeface="Arial" panose="020B0604020202020204" pitchFamily="34" charset="0"/>
              </a:rPr>
              <a:t>Titlul </a:t>
            </a:r>
            <a:r>
              <a:rPr lang="en-GB" sz="900" kern="50" dirty="0" err="1" smtClean="0">
                <a:effectLst/>
                <a:latin typeface="Arial" panose="020B0604020202020204" pitchFamily="34" charset="0"/>
                <a:ea typeface="Trebuchet MS" panose="020B0603020202020204" pitchFamily="34" charset="0"/>
                <a:cs typeface="Arial" panose="020B0604020202020204" pitchFamily="34" charset="0"/>
              </a:rPr>
              <a:t>proiectului</a:t>
            </a:r>
            <a:r>
              <a:rPr lang="en-GB" sz="900" kern="50" dirty="0" smtClean="0">
                <a:effectLst/>
                <a:latin typeface="Arial" panose="020B0604020202020204" pitchFamily="34" charset="0"/>
                <a:ea typeface="Trebuchet MS" panose="020B0603020202020204" pitchFamily="34" charset="0"/>
                <a:cs typeface="Arial" panose="020B0604020202020204" pitchFamily="34" charset="0"/>
              </a:rPr>
              <a:t>: </a:t>
            </a:r>
            <a:r>
              <a:rPr lang="en-GB" sz="900" kern="50" dirty="0" err="1" smtClean="0">
                <a:effectLst/>
                <a:latin typeface="Arial" panose="020B0604020202020204" pitchFamily="34" charset="0"/>
                <a:ea typeface="Trebuchet MS" panose="020B0603020202020204" pitchFamily="34" charset="0"/>
                <a:cs typeface="Arial" panose="020B0604020202020204" pitchFamily="34" charset="0"/>
              </a:rPr>
              <a:t>Antreprenori</a:t>
            </a:r>
            <a:r>
              <a:rPr lang="en-GB" sz="900" kern="50" dirty="0" smtClean="0">
                <a:effectLst/>
                <a:latin typeface="Arial" panose="020B0604020202020204" pitchFamily="34" charset="0"/>
                <a:ea typeface="Trebuchet MS" panose="020B0603020202020204" pitchFamily="34" charset="0"/>
                <a:cs typeface="Arial" panose="020B0604020202020204" pitchFamily="34" charset="0"/>
              </a:rPr>
              <a:t> SMART - </a:t>
            </a:r>
            <a:r>
              <a:rPr lang="en-GB" sz="900" kern="50" dirty="0" err="1" smtClean="0">
                <a:effectLst/>
                <a:latin typeface="Arial" panose="020B0604020202020204" pitchFamily="34" charset="0"/>
                <a:ea typeface="Trebuchet MS" panose="020B0603020202020204" pitchFamily="34" charset="0"/>
                <a:cs typeface="Arial" panose="020B0604020202020204" pitchFamily="34" charset="0"/>
              </a:rPr>
              <a:t>Tineri</a:t>
            </a:r>
            <a:r>
              <a:rPr lang="en-GB" sz="900" kern="50" dirty="0" smtClean="0">
                <a:effectLst/>
                <a:latin typeface="Arial" panose="020B0604020202020204" pitchFamily="34" charset="0"/>
                <a:ea typeface="Trebuchet MS" panose="020B0603020202020204" pitchFamily="34" charset="0"/>
                <a:cs typeface="Arial" panose="020B0604020202020204" pitchFamily="34" charset="0"/>
              </a:rPr>
              <a:t> </a:t>
            </a:r>
            <a:r>
              <a:rPr lang="en-GB" sz="900" kern="50" dirty="0" err="1" smtClean="0">
                <a:effectLst/>
                <a:latin typeface="Arial" panose="020B0604020202020204" pitchFamily="34" charset="0"/>
                <a:ea typeface="Trebuchet MS" panose="020B0603020202020204" pitchFamily="34" charset="0"/>
                <a:cs typeface="Arial" panose="020B0604020202020204" pitchFamily="34" charset="0"/>
              </a:rPr>
              <a:t>Responsabili</a:t>
            </a:r>
            <a:r>
              <a:rPr lang="en-GB" sz="900" kern="50" dirty="0" smtClean="0">
                <a:effectLst/>
                <a:latin typeface="Arial" panose="020B0604020202020204" pitchFamily="34" charset="0"/>
                <a:ea typeface="Trebuchet MS" panose="020B0603020202020204" pitchFamily="34" charset="0"/>
                <a:cs typeface="Arial" panose="020B0604020202020204" pitchFamily="34" charset="0"/>
              </a:rPr>
              <a:t>, </a:t>
            </a:r>
            <a:r>
              <a:rPr lang="en-GB" sz="900" kern="50" dirty="0" err="1" smtClean="0">
                <a:effectLst/>
                <a:latin typeface="Arial" panose="020B0604020202020204" pitchFamily="34" charset="0"/>
                <a:ea typeface="Trebuchet MS" panose="020B0603020202020204" pitchFamily="34" charset="0"/>
                <a:cs typeface="Arial" panose="020B0604020202020204" pitchFamily="34" charset="0"/>
              </a:rPr>
              <a:t>Ambițioși</a:t>
            </a:r>
            <a:r>
              <a:rPr lang="en-GB" sz="900" kern="50" dirty="0" smtClean="0">
                <a:effectLst/>
                <a:latin typeface="Arial" panose="020B0604020202020204" pitchFamily="34" charset="0"/>
                <a:ea typeface="Trebuchet MS" panose="020B0603020202020204" pitchFamily="34" charset="0"/>
                <a:cs typeface="Arial" panose="020B0604020202020204" pitchFamily="34" charset="0"/>
              </a:rPr>
              <a:t>, </a:t>
            </a:r>
            <a:r>
              <a:rPr lang="en-GB" sz="900" kern="50" dirty="0" err="1" smtClean="0">
                <a:effectLst/>
                <a:latin typeface="Arial" panose="020B0604020202020204" pitchFamily="34" charset="0"/>
                <a:ea typeface="Trebuchet MS" panose="020B0603020202020204" pitchFamily="34" charset="0"/>
                <a:cs typeface="Arial" panose="020B0604020202020204" pitchFamily="34" charset="0"/>
              </a:rPr>
              <a:t>Motivați</a:t>
            </a:r>
            <a:r>
              <a:rPr lang="en-GB" sz="900" kern="50" dirty="0" smtClean="0">
                <a:effectLst/>
                <a:latin typeface="Arial" panose="020B0604020202020204" pitchFamily="34" charset="0"/>
                <a:ea typeface="Trebuchet MS" panose="020B0603020202020204" pitchFamily="34" charset="0"/>
                <a:cs typeface="Arial" panose="020B0604020202020204" pitchFamily="34" charset="0"/>
              </a:rPr>
              <a:t>, de </a:t>
            </a:r>
            <a:r>
              <a:rPr lang="en-GB" sz="900" kern="50" dirty="0" err="1" smtClean="0">
                <a:effectLst/>
                <a:latin typeface="Arial" panose="020B0604020202020204" pitchFamily="34" charset="0"/>
                <a:ea typeface="Trebuchet MS" panose="020B0603020202020204" pitchFamily="34" charset="0"/>
                <a:cs typeface="Arial" panose="020B0604020202020204" pitchFamily="34" charset="0"/>
              </a:rPr>
              <a:t>Succes</a:t>
            </a:r>
            <a:r>
              <a:rPr lang="en-GB" sz="900" kern="50" dirty="0" smtClean="0">
                <a:effectLst/>
                <a:latin typeface="Arial" panose="020B0604020202020204" pitchFamily="34" charset="0"/>
                <a:ea typeface="Trebuchet MS" panose="020B0603020202020204" pitchFamily="34" charset="0"/>
                <a:cs typeface="Arial" panose="020B0604020202020204" pitchFamily="34" charset="0"/>
              </a:rPr>
              <a:t> </a:t>
            </a:r>
            <a:endParaRPr lang="en-US" sz="1100" kern="5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5000"/>
              </a:lnSpc>
            </a:pPr>
            <a:r>
              <a:rPr lang="en-GB" sz="900" kern="50" dirty="0" err="1" smtClean="0">
                <a:effectLst/>
                <a:latin typeface="Arial" panose="020B0604020202020204" pitchFamily="34" charset="0"/>
                <a:ea typeface="Trebuchet MS" panose="020B0603020202020204" pitchFamily="34" charset="0"/>
                <a:cs typeface="Arial" panose="020B0604020202020204" pitchFamily="34" charset="0"/>
              </a:rPr>
              <a:t>Beneficiar</a:t>
            </a:r>
            <a:r>
              <a:rPr lang="en-GB" sz="900" kern="50" dirty="0" smtClean="0">
                <a:effectLst/>
                <a:latin typeface="Arial" panose="020B0604020202020204" pitchFamily="34" charset="0"/>
                <a:ea typeface="Trebuchet MS" panose="020B0603020202020204" pitchFamily="34" charset="0"/>
                <a:cs typeface="Arial" panose="020B0604020202020204" pitchFamily="34" charset="0"/>
              </a:rPr>
              <a:t>: </a:t>
            </a:r>
            <a:r>
              <a:rPr lang="en-GB" sz="900" kern="50" dirty="0" err="1" smtClean="0">
                <a:effectLst/>
                <a:latin typeface="Arial" panose="020B0604020202020204" pitchFamily="34" charset="0"/>
                <a:ea typeface="Trebuchet MS" panose="020B0603020202020204" pitchFamily="34" charset="0"/>
                <a:cs typeface="Arial" panose="020B0604020202020204" pitchFamily="34" charset="0"/>
              </a:rPr>
              <a:t>Asociația</a:t>
            </a:r>
            <a:r>
              <a:rPr lang="en-GB" sz="900" kern="50" dirty="0" smtClean="0">
                <a:effectLst/>
                <a:latin typeface="Arial" panose="020B0604020202020204" pitchFamily="34" charset="0"/>
                <a:ea typeface="Trebuchet MS" panose="020B0603020202020204" pitchFamily="34" charset="0"/>
                <a:cs typeface="Arial" panose="020B0604020202020204" pitchFamily="34" charset="0"/>
              </a:rPr>
              <a:t> </a:t>
            </a:r>
            <a:r>
              <a:rPr lang="en-US" sz="900" kern="50" dirty="0" smtClean="0">
                <a:effectLst/>
                <a:latin typeface="Arial" panose="020B0604020202020204" pitchFamily="34" charset="0"/>
                <a:ea typeface="Trebuchet MS" panose="020B0603020202020204" pitchFamily="34" charset="0"/>
                <a:cs typeface="Arial" panose="020B0604020202020204" pitchFamily="34" charset="0"/>
              </a:rPr>
              <a:t>“</a:t>
            </a:r>
            <a:r>
              <a:rPr lang="en-US" sz="900" kern="50" dirty="0" err="1" smtClean="0">
                <a:effectLst/>
                <a:latin typeface="Arial" panose="020B0604020202020204" pitchFamily="34" charset="0"/>
                <a:ea typeface="Trebuchet MS" panose="020B0603020202020204" pitchFamily="34" charset="0"/>
                <a:cs typeface="Arial" panose="020B0604020202020204" pitchFamily="34" charset="0"/>
              </a:rPr>
              <a:t>Societatea</a:t>
            </a:r>
            <a:r>
              <a:rPr lang="en-US" sz="900" kern="50" dirty="0" smtClean="0">
                <a:effectLst/>
                <a:latin typeface="Arial" panose="020B0604020202020204" pitchFamily="34" charset="0"/>
                <a:ea typeface="Trebuchet MS" panose="020B0603020202020204" pitchFamily="34" charset="0"/>
                <a:cs typeface="Arial" panose="020B0604020202020204" pitchFamily="34" charset="0"/>
              </a:rPr>
              <a:t> </a:t>
            </a:r>
            <a:r>
              <a:rPr lang="en-US" sz="900" kern="50" dirty="0" err="1" smtClean="0">
                <a:effectLst/>
                <a:latin typeface="Arial" panose="020B0604020202020204" pitchFamily="34" charset="0"/>
                <a:ea typeface="Trebuchet MS" panose="020B0603020202020204" pitchFamily="34" charset="0"/>
                <a:cs typeface="Arial" panose="020B0604020202020204" pitchFamily="34" charset="0"/>
              </a:rPr>
              <a:t>Națională</a:t>
            </a:r>
            <a:r>
              <a:rPr lang="en-US" sz="900" kern="50" dirty="0" smtClean="0">
                <a:effectLst/>
                <a:latin typeface="Arial" panose="020B0604020202020204" pitchFamily="34" charset="0"/>
                <a:ea typeface="Trebuchet MS" panose="020B0603020202020204" pitchFamily="34" charset="0"/>
                <a:cs typeface="Arial" panose="020B0604020202020204" pitchFamily="34" charset="0"/>
              </a:rPr>
              <a:t> </a:t>
            </a:r>
            <a:r>
              <a:rPr lang="en-US" sz="900" kern="50" dirty="0" err="1" smtClean="0">
                <a:effectLst/>
                <a:latin typeface="Arial" panose="020B0604020202020204" pitchFamily="34" charset="0"/>
                <a:ea typeface="Trebuchet MS" panose="020B0603020202020204" pitchFamily="34" charset="0"/>
                <a:cs typeface="Arial" panose="020B0604020202020204" pitchFamily="34" charset="0"/>
              </a:rPr>
              <a:t>Spiru</a:t>
            </a:r>
            <a:r>
              <a:rPr lang="en-US" sz="900" kern="50" dirty="0" smtClean="0">
                <a:effectLst/>
                <a:latin typeface="Arial" panose="020B0604020202020204" pitchFamily="34" charset="0"/>
                <a:ea typeface="Trebuchet MS" panose="020B0603020202020204" pitchFamily="34" charset="0"/>
                <a:cs typeface="Arial" panose="020B0604020202020204" pitchFamily="34" charset="0"/>
              </a:rPr>
              <a:t> </a:t>
            </a:r>
            <a:r>
              <a:rPr lang="en-US" sz="900" kern="50" dirty="0" err="1" smtClean="0">
                <a:effectLst/>
                <a:latin typeface="Arial" panose="020B0604020202020204" pitchFamily="34" charset="0"/>
                <a:ea typeface="Trebuchet MS" panose="020B0603020202020204" pitchFamily="34" charset="0"/>
                <a:cs typeface="Arial" panose="020B0604020202020204" pitchFamily="34" charset="0"/>
              </a:rPr>
              <a:t>Haret</a:t>
            </a:r>
            <a:r>
              <a:rPr lang="en-US" sz="900" kern="50" dirty="0" smtClean="0">
                <a:effectLst/>
                <a:latin typeface="Arial" panose="020B0604020202020204" pitchFamily="34" charset="0"/>
                <a:ea typeface="Trebuchet MS" panose="020B0603020202020204" pitchFamily="34" charset="0"/>
                <a:cs typeface="Arial" panose="020B0604020202020204" pitchFamily="34" charset="0"/>
              </a:rPr>
              <a:t> </a:t>
            </a:r>
            <a:r>
              <a:rPr lang="en-US" sz="900" kern="50" dirty="0" err="1" smtClean="0">
                <a:effectLst/>
                <a:latin typeface="Arial" panose="020B0604020202020204" pitchFamily="34" charset="0"/>
                <a:ea typeface="Trebuchet MS" panose="020B0603020202020204" pitchFamily="34" charset="0"/>
                <a:cs typeface="Arial" panose="020B0604020202020204" pitchFamily="34" charset="0"/>
              </a:rPr>
              <a:t>pentru</a:t>
            </a:r>
            <a:r>
              <a:rPr lang="en-US" sz="900" kern="50" dirty="0" smtClean="0">
                <a:effectLst/>
                <a:latin typeface="Arial" panose="020B0604020202020204" pitchFamily="34" charset="0"/>
                <a:ea typeface="Trebuchet MS" panose="020B0603020202020204" pitchFamily="34" charset="0"/>
                <a:cs typeface="Arial" panose="020B0604020202020204" pitchFamily="34" charset="0"/>
              </a:rPr>
              <a:t> </a:t>
            </a:r>
            <a:r>
              <a:rPr lang="en-US" sz="900" kern="50" dirty="0" err="1" smtClean="0">
                <a:effectLst/>
                <a:latin typeface="Arial" panose="020B0604020202020204" pitchFamily="34" charset="0"/>
                <a:ea typeface="Trebuchet MS" panose="020B0603020202020204" pitchFamily="34" charset="0"/>
                <a:cs typeface="Arial" panose="020B0604020202020204" pitchFamily="34" charset="0"/>
              </a:rPr>
              <a:t>Educație</a:t>
            </a:r>
            <a:r>
              <a:rPr lang="en-US" sz="900" kern="50" dirty="0" smtClean="0">
                <a:effectLst/>
                <a:latin typeface="Arial" panose="020B0604020202020204" pitchFamily="34" charset="0"/>
                <a:ea typeface="Trebuchet MS" panose="020B0603020202020204" pitchFamily="34" charset="0"/>
                <a:cs typeface="Arial" panose="020B0604020202020204" pitchFamily="34" charset="0"/>
              </a:rPr>
              <a:t>, </a:t>
            </a:r>
            <a:r>
              <a:rPr lang="en-US" sz="900" kern="50" dirty="0" err="1" smtClean="0">
                <a:effectLst/>
                <a:latin typeface="Arial" panose="020B0604020202020204" pitchFamily="34" charset="0"/>
                <a:ea typeface="Trebuchet MS" panose="020B0603020202020204" pitchFamily="34" charset="0"/>
                <a:cs typeface="Arial" panose="020B0604020202020204" pitchFamily="34" charset="0"/>
              </a:rPr>
              <a:t>Știință</a:t>
            </a:r>
            <a:r>
              <a:rPr lang="en-US" sz="900" kern="50" dirty="0" smtClean="0">
                <a:effectLst/>
                <a:latin typeface="Arial" panose="020B0604020202020204" pitchFamily="34" charset="0"/>
                <a:ea typeface="Trebuchet MS" panose="020B0603020202020204" pitchFamily="34" charset="0"/>
                <a:cs typeface="Arial" panose="020B0604020202020204" pitchFamily="34" charset="0"/>
              </a:rPr>
              <a:t> </a:t>
            </a:r>
            <a:r>
              <a:rPr lang="en-US" sz="900" kern="50" dirty="0" err="1" smtClean="0">
                <a:effectLst/>
                <a:latin typeface="Arial" panose="020B0604020202020204" pitchFamily="34" charset="0"/>
                <a:ea typeface="Trebuchet MS" panose="020B0603020202020204" pitchFamily="34" charset="0"/>
                <a:cs typeface="Arial" panose="020B0604020202020204" pitchFamily="34" charset="0"/>
              </a:rPr>
              <a:t>și</a:t>
            </a:r>
            <a:r>
              <a:rPr lang="en-US" sz="900" kern="50" dirty="0" smtClean="0">
                <a:effectLst/>
                <a:latin typeface="Arial" panose="020B0604020202020204" pitchFamily="34" charset="0"/>
                <a:ea typeface="Trebuchet MS" panose="020B0603020202020204" pitchFamily="34" charset="0"/>
                <a:cs typeface="Arial" panose="020B0604020202020204" pitchFamily="34" charset="0"/>
              </a:rPr>
              <a:t> </a:t>
            </a:r>
            <a:r>
              <a:rPr lang="en-US" sz="900" kern="50" dirty="0" err="1" smtClean="0">
                <a:effectLst/>
                <a:latin typeface="Arial" panose="020B0604020202020204" pitchFamily="34" charset="0"/>
                <a:ea typeface="Trebuchet MS" panose="020B0603020202020204" pitchFamily="34" charset="0"/>
                <a:cs typeface="Arial" panose="020B0604020202020204" pitchFamily="34" charset="0"/>
              </a:rPr>
              <a:t>Cultură</a:t>
            </a:r>
            <a:r>
              <a:rPr lang="en-US" sz="900" kern="50" dirty="0" smtClean="0">
                <a:effectLst/>
                <a:latin typeface="Arial" panose="020B0604020202020204" pitchFamily="34" charset="0"/>
                <a:ea typeface="Trebuchet MS" panose="020B0603020202020204" pitchFamily="34" charset="0"/>
                <a:cs typeface="Arial" panose="020B0604020202020204" pitchFamily="34" charset="0"/>
              </a:rPr>
              <a:t>”</a:t>
            </a:r>
            <a:endParaRPr lang="en-US" sz="1100" kern="5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5000"/>
              </a:lnSpc>
            </a:pPr>
            <a:r>
              <a:rPr lang="en-GB" sz="900" kern="50" dirty="0" smtClean="0">
                <a:effectLst/>
                <a:latin typeface="Arial" panose="020B0604020202020204" pitchFamily="34" charset="0"/>
                <a:ea typeface="Trebuchet MS" panose="020B0603020202020204" pitchFamily="34" charset="0"/>
                <a:cs typeface="Arial" panose="020B0604020202020204" pitchFamily="34" charset="0"/>
              </a:rPr>
              <a:t>Cod SMIS: 104098</a:t>
            </a:r>
            <a:endParaRPr lang="en-US" sz="1100" kern="5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5000"/>
              </a:lnSpc>
            </a:pPr>
            <a:r>
              <a:rPr lang="en-GB" sz="900" kern="50" dirty="0" smtClean="0">
                <a:effectLst/>
                <a:latin typeface="Arial" panose="020B0604020202020204" pitchFamily="34" charset="0"/>
                <a:ea typeface="Trebuchet MS" panose="020B0603020202020204" pitchFamily="34" charset="0"/>
                <a:cs typeface="Arial" panose="020B0604020202020204" pitchFamily="34" charset="0"/>
              </a:rPr>
              <a:t>Aria de </a:t>
            </a:r>
            <a:r>
              <a:rPr lang="en-GB" sz="900" kern="50" dirty="0" err="1" smtClean="0">
                <a:effectLst/>
                <a:latin typeface="Arial" panose="020B0604020202020204" pitchFamily="34" charset="0"/>
                <a:ea typeface="Trebuchet MS" panose="020B0603020202020204" pitchFamily="34" charset="0"/>
                <a:cs typeface="Arial" panose="020B0604020202020204" pitchFamily="34" charset="0"/>
              </a:rPr>
              <a:t>implementare</a:t>
            </a:r>
            <a:r>
              <a:rPr lang="en-GB" sz="900" kern="50" dirty="0" smtClean="0">
                <a:effectLst/>
                <a:latin typeface="Arial" panose="020B0604020202020204" pitchFamily="34" charset="0"/>
                <a:ea typeface="Trebuchet MS" panose="020B0603020202020204" pitchFamily="34" charset="0"/>
                <a:cs typeface="Arial" panose="020B0604020202020204" pitchFamily="34" charset="0"/>
              </a:rPr>
              <a:t>: </a:t>
            </a:r>
            <a:r>
              <a:rPr lang="en-GB" sz="900" kern="50" dirty="0" err="1" smtClean="0">
                <a:effectLst/>
                <a:latin typeface="Arial" panose="020B0604020202020204" pitchFamily="34" charset="0"/>
                <a:ea typeface="Trebuchet MS" panose="020B0603020202020204" pitchFamily="34" charset="0"/>
                <a:cs typeface="Arial" panose="020B0604020202020204" pitchFamily="34" charset="0"/>
              </a:rPr>
              <a:t>Regiunea</a:t>
            </a:r>
            <a:r>
              <a:rPr lang="en-GB" sz="900" kern="50" dirty="0" smtClean="0">
                <a:effectLst/>
                <a:latin typeface="Arial" panose="020B0604020202020204" pitchFamily="34" charset="0"/>
                <a:ea typeface="Trebuchet MS" panose="020B0603020202020204" pitchFamily="34" charset="0"/>
                <a:cs typeface="Arial" panose="020B0604020202020204" pitchFamily="34" charset="0"/>
              </a:rPr>
              <a:t> de </a:t>
            </a:r>
            <a:r>
              <a:rPr lang="en-GB" sz="900" kern="50" dirty="0" err="1" smtClean="0">
                <a:effectLst/>
                <a:latin typeface="Arial" panose="020B0604020202020204" pitchFamily="34" charset="0"/>
                <a:ea typeface="Trebuchet MS" panose="020B0603020202020204" pitchFamily="34" charset="0"/>
                <a:cs typeface="Arial" panose="020B0604020202020204" pitchFamily="34" charset="0"/>
              </a:rPr>
              <a:t>dezvoltare</a:t>
            </a:r>
            <a:r>
              <a:rPr lang="en-GB" sz="900" kern="50" dirty="0" smtClean="0">
                <a:effectLst/>
                <a:latin typeface="Arial" panose="020B0604020202020204" pitchFamily="34" charset="0"/>
                <a:ea typeface="Trebuchet MS" panose="020B0603020202020204" pitchFamily="34" charset="0"/>
                <a:cs typeface="Arial" panose="020B0604020202020204" pitchFamily="34" charset="0"/>
              </a:rPr>
              <a:t> </a:t>
            </a:r>
            <a:r>
              <a:rPr lang="en-GB" sz="900" kern="50" dirty="0" err="1" smtClean="0">
                <a:effectLst/>
                <a:latin typeface="Arial" panose="020B0604020202020204" pitchFamily="34" charset="0"/>
                <a:ea typeface="Trebuchet MS" panose="020B0603020202020204" pitchFamily="34" charset="0"/>
                <a:cs typeface="Arial" panose="020B0604020202020204" pitchFamily="34" charset="0"/>
              </a:rPr>
              <a:t>Sud</a:t>
            </a:r>
            <a:r>
              <a:rPr lang="en-GB" sz="900" kern="50" dirty="0" smtClean="0">
                <a:effectLst/>
                <a:latin typeface="Arial" panose="020B0604020202020204" pitchFamily="34" charset="0"/>
                <a:ea typeface="Trebuchet MS" panose="020B0603020202020204" pitchFamily="34" charset="0"/>
                <a:cs typeface="Arial" panose="020B0604020202020204" pitchFamily="34" charset="0"/>
              </a:rPr>
              <a:t> </a:t>
            </a:r>
            <a:r>
              <a:rPr lang="en-GB" sz="900" kern="50" dirty="0" err="1" smtClean="0">
                <a:effectLst/>
                <a:latin typeface="Arial" panose="020B0604020202020204" pitchFamily="34" charset="0"/>
                <a:ea typeface="Trebuchet MS" panose="020B0603020202020204" pitchFamily="34" charset="0"/>
                <a:cs typeface="Arial" panose="020B0604020202020204" pitchFamily="34" charset="0"/>
              </a:rPr>
              <a:t>Muntenia</a:t>
            </a:r>
            <a:endParaRPr lang="en-US" sz="1100" kern="5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3" name="TextBox 12"/>
          <p:cNvSpPr txBox="1"/>
          <p:nvPr/>
        </p:nvSpPr>
        <p:spPr>
          <a:xfrm>
            <a:off x="1718024" y="3609756"/>
            <a:ext cx="9073451" cy="923330"/>
          </a:xfrm>
          <a:prstGeom prst="rect">
            <a:avLst/>
          </a:prstGeom>
          <a:noFill/>
        </p:spPr>
        <p:txBody>
          <a:bodyPr wrap="square" rtlCol="0">
            <a:spAutoFit/>
          </a:bodyPr>
          <a:lstStyle/>
          <a:p>
            <a:pPr algn="ctr"/>
            <a:r>
              <a:rPr lang="en-GB" b="1" dirty="0" err="1" smtClean="0">
                <a:solidFill>
                  <a:schemeClr val="accent1">
                    <a:lumMod val="75000"/>
                  </a:schemeClr>
                </a:solidFill>
                <a:latin typeface="Arial" panose="020B0604020202020204" pitchFamily="34" charset="0"/>
                <a:cs typeface="Arial" panose="020B0604020202020204" pitchFamily="34" charset="0"/>
              </a:rPr>
              <a:t>Antreprenori</a:t>
            </a:r>
            <a:r>
              <a:rPr lang="en-GB" b="1" dirty="0" smtClean="0">
                <a:solidFill>
                  <a:schemeClr val="accent1">
                    <a:lumMod val="75000"/>
                  </a:schemeClr>
                </a:solidFill>
                <a:latin typeface="Arial" panose="020B0604020202020204" pitchFamily="34" charset="0"/>
                <a:cs typeface="Arial" panose="020B0604020202020204" pitchFamily="34" charset="0"/>
              </a:rPr>
              <a:t> </a:t>
            </a:r>
            <a:r>
              <a:rPr lang="en-GB" b="1" dirty="0">
                <a:solidFill>
                  <a:schemeClr val="accent1">
                    <a:lumMod val="75000"/>
                  </a:schemeClr>
                </a:solidFill>
                <a:latin typeface="Arial" panose="020B0604020202020204" pitchFamily="34" charset="0"/>
                <a:cs typeface="Arial" panose="020B0604020202020204" pitchFamily="34" charset="0"/>
              </a:rPr>
              <a:t>SMART - </a:t>
            </a:r>
            <a:r>
              <a:rPr lang="en-GB" b="1" dirty="0" err="1">
                <a:solidFill>
                  <a:schemeClr val="accent1">
                    <a:lumMod val="75000"/>
                  </a:schemeClr>
                </a:solidFill>
                <a:latin typeface="Arial" panose="020B0604020202020204" pitchFamily="34" charset="0"/>
                <a:cs typeface="Arial" panose="020B0604020202020204" pitchFamily="34" charset="0"/>
              </a:rPr>
              <a:t>Tineri</a:t>
            </a:r>
            <a:r>
              <a:rPr lang="en-GB" b="1" dirty="0">
                <a:solidFill>
                  <a:schemeClr val="accent1">
                    <a:lumMod val="75000"/>
                  </a:schemeClr>
                </a:solidFill>
                <a:latin typeface="Arial" panose="020B0604020202020204" pitchFamily="34" charset="0"/>
                <a:cs typeface="Arial" panose="020B0604020202020204" pitchFamily="34" charset="0"/>
              </a:rPr>
              <a:t> </a:t>
            </a:r>
            <a:r>
              <a:rPr lang="en-GB" b="1" dirty="0" err="1">
                <a:solidFill>
                  <a:schemeClr val="accent1">
                    <a:lumMod val="75000"/>
                  </a:schemeClr>
                </a:solidFill>
                <a:latin typeface="Arial" panose="020B0604020202020204" pitchFamily="34" charset="0"/>
                <a:cs typeface="Arial" panose="020B0604020202020204" pitchFamily="34" charset="0"/>
              </a:rPr>
              <a:t>Responsabili</a:t>
            </a:r>
            <a:r>
              <a:rPr lang="en-GB" b="1" dirty="0">
                <a:solidFill>
                  <a:schemeClr val="accent1">
                    <a:lumMod val="75000"/>
                  </a:schemeClr>
                </a:solidFill>
                <a:latin typeface="Arial" panose="020B0604020202020204" pitchFamily="34" charset="0"/>
                <a:cs typeface="Arial" panose="020B0604020202020204" pitchFamily="34" charset="0"/>
              </a:rPr>
              <a:t>, </a:t>
            </a:r>
            <a:r>
              <a:rPr lang="en-GB" b="1" dirty="0" err="1">
                <a:solidFill>
                  <a:schemeClr val="accent1">
                    <a:lumMod val="75000"/>
                  </a:schemeClr>
                </a:solidFill>
                <a:latin typeface="Arial" panose="020B0604020202020204" pitchFamily="34" charset="0"/>
                <a:cs typeface="Arial" panose="020B0604020202020204" pitchFamily="34" charset="0"/>
              </a:rPr>
              <a:t>Ambițioși</a:t>
            </a:r>
            <a:r>
              <a:rPr lang="en-GB" b="1" dirty="0">
                <a:solidFill>
                  <a:schemeClr val="accent1">
                    <a:lumMod val="75000"/>
                  </a:schemeClr>
                </a:solidFill>
                <a:latin typeface="Arial" panose="020B0604020202020204" pitchFamily="34" charset="0"/>
                <a:cs typeface="Arial" panose="020B0604020202020204" pitchFamily="34" charset="0"/>
              </a:rPr>
              <a:t>, </a:t>
            </a:r>
            <a:r>
              <a:rPr lang="en-GB" b="1" dirty="0" err="1">
                <a:solidFill>
                  <a:schemeClr val="accent1">
                    <a:lumMod val="75000"/>
                  </a:schemeClr>
                </a:solidFill>
                <a:latin typeface="Arial" panose="020B0604020202020204" pitchFamily="34" charset="0"/>
                <a:cs typeface="Arial" panose="020B0604020202020204" pitchFamily="34" charset="0"/>
              </a:rPr>
              <a:t>Motivați</a:t>
            </a:r>
            <a:r>
              <a:rPr lang="en-GB" b="1" dirty="0">
                <a:solidFill>
                  <a:schemeClr val="accent1">
                    <a:lumMod val="75000"/>
                  </a:schemeClr>
                </a:solidFill>
                <a:latin typeface="Arial" panose="020B0604020202020204" pitchFamily="34" charset="0"/>
                <a:cs typeface="Arial" panose="020B0604020202020204" pitchFamily="34" charset="0"/>
              </a:rPr>
              <a:t>, de </a:t>
            </a:r>
            <a:r>
              <a:rPr lang="en-GB" b="1" dirty="0" err="1" smtClean="0">
                <a:solidFill>
                  <a:schemeClr val="accent1">
                    <a:lumMod val="75000"/>
                  </a:schemeClr>
                </a:solidFill>
                <a:latin typeface="Arial" panose="020B0604020202020204" pitchFamily="34" charset="0"/>
                <a:cs typeface="Arial" panose="020B0604020202020204" pitchFamily="34" charset="0"/>
              </a:rPr>
              <a:t>Succes</a:t>
            </a:r>
            <a:endParaRPr lang="ro-RO" b="1" dirty="0">
              <a:solidFill>
                <a:schemeClr val="accent1">
                  <a:lumMod val="75000"/>
                </a:schemeClr>
              </a:solidFill>
              <a:latin typeface="Arial" panose="020B0604020202020204" pitchFamily="34" charset="0"/>
              <a:cs typeface="Arial" panose="020B0604020202020204" pitchFamily="34" charset="0"/>
            </a:endParaRPr>
          </a:p>
          <a:p>
            <a:pPr algn="ctr"/>
            <a:r>
              <a:rPr lang="ro-RO" b="1" dirty="0" smtClean="0">
                <a:solidFill>
                  <a:schemeClr val="accent1">
                    <a:lumMod val="75000"/>
                  </a:schemeClr>
                </a:solidFill>
                <a:latin typeface="Arial" panose="020B0604020202020204" pitchFamily="34" charset="0"/>
                <a:cs typeface="Arial" panose="020B0604020202020204" pitchFamily="34" charset="0"/>
              </a:rPr>
              <a:t>     </a:t>
            </a:r>
            <a:r>
              <a:rPr lang="en-GB" b="1" dirty="0" smtClean="0">
                <a:solidFill>
                  <a:schemeClr val="accent1">
                    <a:lumMod val="75000"/>
                  </a:schemeClr>
                </a:solidFill>
                <a:latin typeface="Arial" panose="020B0604020202020204" pitchFamily="34" charset="0"/>
                <a:cs typeface="Arial" panose="020B0604020202020204" pitchFamily="34" charset="0"/>
              </a:rPr>
              <a:t>Cod </a:t>
            </a:r>
            <a:r>
              <a:rPr lang="en-GB" b="1" dirty="0">
                <a:solidFill>
                  <a:schemeClr val="accent1">
                    <a:lumMod val="75000"/>
                  </a:schemeClr>
                </a:solidFill>
                <a:latin typeface="Arial" panose="020B0604020202020204" pitchFamily="34" charset="0"/>
                <a:cs typeface="Arial" panose="020B0604020202020204" pitchFamily="34" charset="0"/>
              </a:rPr>
              <a:t>SMIS: 104098</a:t>
            </a:r>
            <a:endParaRPr lang="en-US" b="1" dirty="0">
              <a:solidFill>
                <a:schemeClr val="accent1">
                  <a:lumMod val="75000"/>
                </a:schemeClr>
              </a:solidFill>
              <a:latin typeface="Arial" panose="020B0604020202020204" pitchFamily="34" charset="0"/>
              <a:cs typeface="Arial" panose="020B0604020202020204" pitchFamily="34" charset="0"/>
            </a:endParaRPr>
          </a:p>
          <a:p>
            <a:endParaRPr lang="en-US" b="1" dirty="0">
              <a:solidFill>
                <a:schemeClr val="accent1">
                  <a:lumMod val="75000"/>
                </a:schemeClr>
              </a:solidFill>
            </a:endParaRPr>
          </a:p>
        </p:txBody>
      </p:sp>
    </p:spTree>
    <p:extLst>
      <p:ext uri="{BB962C8B-B14F-4D97-AF65-F5344CB8AC3E}">
        <p14:creationId xmlns:p14="http://schemas.microsoft.com/office/powerpoint/2010/main" val="10905656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2796" y="1828800"/>
            <a:ext cx="10366409" cy="3301465"/>
          </a:xfrm>
        </p:spPr>
        <p:txBody>
          <a:bodyPr anchor="t">
            <a:normAutofit/>
          </a:bodyPr>
          <a:lstStyle/>
          <a:p>
            <a:pPr marL="0" indent="0" algn="l">
              <a:lnSpc>
                <a:spcPct val="100000"/>
              </a:lnSpc>
            </a:pPr>
            <a:r>
              <a:rPr lang="en-US" sz="2000" b="1" dirty="0" err="1" smtClean="0">
                <a:solidFill>
                  <a:schemeClr val="accent1">
                    <a:lumMod val="75000"/>
                  </a:schemeClr>
                </a:solidFill>
                <a:latin typeface="Arial" panose="020B0604020202020204" pitchFamily="34" charset="0"/>
                <a:cs typeface="Arial" panose="020B0604020202020204" pitchFamily="34" charset="0"/>
              </a:rPr>
              <a:t>Finantare</a:t>
            </a:r>
            <a:r>
              <a:rPr lang="en-US" sz="2000" b="1" dirty="0">
                <a:solidFill>
                  <a:schemeClr val="accent1">
                    <a:lumMod val="75000"/>
                  </a:schemeClr>
                </a:solidFill>
                <a:latin typeface="Arial" panose="020B0604020202020204" pitchFamily="34" charset="0"/>
                <a:cs typeface="Arial" panose="020B0604020202020204" pitchFamily="34" charset="0"/>
              </a:rPr>
              <a:t/>
            </a:r>
            <a:br>
              <a:rPr lang="en-US" sz="2000" b="1" dirty="0">
                <a:solidFill>
                  <a:schemeClr val="accent1">
                    <a:lumMod val="75000"/>
                  </a:schemeClr>
                </a:solidFill>
                <a:latin typeface="Arial" panose="020B0604020202020204" pitchFamily="34" charset="0"/>
                <a:cs typeface="Arial" panose="020B0604020202020204" pitchFamily="34" charset="0"/>
              </a:rPr>
            </a:br>
            <a:r>
              <a:rPr lang="en-US" sz="2000" b="1" dirty="0">
                <a:solidFill>
                  <a:schemeClr val="accent1">
                    <a:lumMod val="75000"/>
                  </a:schemeClr>
                </a:solidFill>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Valoarea</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totala</a:t>
            </a:r>
            <a:r>
              <a:rPr lang="en-US" sz="1600" dirty="0">
                <a:latin typeface="Arial" panose="020B0604020202020204" pitchFamily="34" charset="0"/>
                <a:cs typeface="Arial" panose="020B0604020202020204" pitchFamily="34" charset="0"/>
              </a:rPr>
              <a:t> a </a:t>
            </a:r>
            <a:r>
              <a:rPr lang="en-US" sz="1600" dirty="0" err="1">
                <a:latin typeface="Arial" panose="020B0604020202020204" pitchFamily="34" charset="0"/>
                <a:cs typeface="Arial" panose="020B0604020202020204" pitchFamily="34" charset="0"/>
              </a:rPr>
              <a:t>proiectului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aprobata</a:t>
            </a:r>
            <a:r>
              <a:rPr lang="en-US" sz="1600" dirty="0">
                <a:latin typeface="Arial" panose="020B0604020202020204" pitchFamily="34" charset="0"/>
                <a:cs typeface="Arial" panose="020B0604020202020204" pitchFamily="34" charset="0"/>
              </a:rPr>
              <a:t> de </a:t>
            </a:r>
            <a:r>
              <a:rPr lang="en-US" sz="1600" dirty="0" err="1">
                <a:latin typeface="Arial" panose="020B0604020202020204" pitchFamily="34" charset="0"/>
                <a:cs typeface="Arial" panose="020B0604020202020204" pitchFamily="34" charset="0"/>
              </a:rPr>
              <a:t>Autoritatea</a:t>
            </a:r>
            <a:r>
              <a:rPr lang="en-US" sz="1600" dirty="0">
                <a:latin typeface="Arial" panose="020B0604020202020204" pitchFamily="34" charset="0"/>
                <a:cs typeface="Arial" panose="020B0604020202020204" pitchFamily="34" charset="0"/>
              </a:rPr>
              <a:t> de Management a </a:t>
            </a:r>
            <a:r>
              <a:rPr lang="en-US" sz="1600" dirty="0" err="1">
                <a:latin typeface="Arial" panose="020B0604020202020204" pitchFamily="34" charset="0"/>
                <a:cs typeface="Arial" panose="020B0604020202020204" pitchFamily="34" charset="0"/>
              </a:rPr>
              <a:t>Programului</a:t>
            </a:r>
            <a:r>
              <a:rPr lang="en-US" sz="1600" dirty="0">
                <a:latin typeface="Arial" panose="020B0604020202020204" pitchFamily="34" charset="0"/>
                <a:cs typeface="Arial" panose="020B0604020202020204" pitchFamily="34" charset="0"/>
              </a:rPr>
              <a:t> Operational Capital </a:t>
            </a:r>
            <a:r>
              <a:rPr lang="en-US" sz="1600" dirty="0" err="1">
                <a:latin typeface="Arial" panose="020B0604020202020204" pitchFamily="34" charset="0"/>
                <a:cs typeface="Arial" panose="020B0604020202020204" pitchFamily="34" charset="0"/>
              </a:rPr>
              <a:t>Uman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este</a:t>
            </a:r>
            <a:r>
              <a:rPr lang="en-US" sz="1600" dirty="0">
                <a:latin typeface="Arial" panose="020B0604020202020204" pitchFamily="34" charset="0"/>
                <a:cs typeface="Arial" panose="020B0604020202020204" pitchFamily="34" charset="0"/>
              </a:rPr>
              <a:t> de 12.442.457,40 lei: </a:t>
            </a:r>
            <a:r>
              <a:rPr lang="en-US" sz="2000" b="1" dirty="0">
                <a:solidFill>
                  <a:schemeClr val="accent1">
                    <a:lumMod val="75000"/>
                  </a:schemeClr>
                </a:solidFill>
                <a:latin typeface="Arial" panose="020B0604020202020204" pitchFamily="34" charset="0"/>
                <a:cs typeface="Arial" panose="020B0604020202020204" pitchFamily="34" charset="0"/>
              </a:rPr>
              <a:t/>
            </a:r>
            <a:br>
              <a:rPr lang="en-US" sz="2000" b="1" dirty="0">
                <a:solidFill>
                  <a:schemeClr val="accent1">
                    <a:lumMod val="75000"/>
                  </a:schemeClr>
                </a:solidFill>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ro-RO" sz="1100" dirty="0" smtClean="0"/>
              <a:t/>
            </a:r>
            <a:br>
              <a:rPr lang="ro-RO" sz="1100" dirty="0" smtClean="0"/>
            </a:br>
            <a:endParaRPr lang="ro-RO" sz="1100" kern="50" dirty="0">
              <a:effectLst/>
              <a:latin typeface="Arial" panose="020B0604020202020204" pitchFamily="34" charset="0"/>
              <a:ea typeface="Calibri" panose="020F0502020204030204" pitchFamily="34" charset="0"/>
              <a:cs typeface="Arial" panose="020B0604020202020204"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46275" y="502796"/>
            <a:ext cx="8721725" cy="1146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 name="Subtitle 2"/>
          <p:cNvSpPr txBox="1">
            <a:spLocks/>
          </p:cNvSpPr>
          <p:nvPr/>
        </p:nvSpPr>
        <p:spPr>
          <a:xfrm>
            <a:off x="1735137" y="5257801"/>
            <a:ext cx="9144000" cy="376084"/>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5000"/>
              </a:lnSpc>
              <a:spcBef>
                <a:spcPts val="0"/>
              </a:spcBef>
            </a:pP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Investim</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în</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dezvoltare</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durabilă</a:t>
            </a:r>
            <a:endParaRPr lang="en-US" sz="3600" kern="50" dirty="0" smtClean="0">
              <a:latin typeface="Calibri" panose="020F0502020204030204" pitchFamily="34" charset="0"/>
              <a:ea typeface="Calibri" panose="020F0502020204030204" pitchFamily="34" charset="0"/>
              <a:cs typeface="Arial" panose="020B0604020202020204" pitchFamily="34" charset="0"/>
            </a:endParaRPr>
          </a:p>
          <a:p>
            <a:pPr>
              <a:lnSpc>
                <a:spcPct val="105000"/>
              </a:lnSpc>
              <a:spcBef>
                <a:spcPts val="0"/>
              </a:spcBef>
              <a:tabLst>
                <a:tab pos="2581275" algn="l"/>
              </a:tabLst>
            </a:pPr>
            <a:r>
              <a:rPr lang="en-GB" sz="3600" kern="50" dirty="0" smtClean="0">
                <a:latin typeface="Arial" panose="020B0604020202020204" pitchFamily="34" charset="0"/>
                <a:ea typeface="Calibri" panose="020F0502020204030204" pitchFamily="34" charset="0"/>
                <a:cs typeface="Arial" panose="020B0604020202020204" pitchFamily="34" charset="0"/>
              </a:rPr>
              <a:t>Program </a:t>
            </a:r>
            <a:r>
              <a:rPr lang="en-GB" sz="3600" kern="50" dirty="0" err="1" smtClean="0">
                <a:latin typeface="Arial" panose="020B0604020202020204" pitchFamily="34" charset="0"/>
                <a:ea typeface="Calibri" panose="020F0502020204030204" pitchFamily="34" charset="0"/>
                <a:cs typeface="Arial" panose="020B0604020202020204" pitchFamily="34" charset="0"/>
              </a:rPr>
              <a:t>cofinanțat</a:t>
            </a:r>
            <a:r>
              <a:rPr lang="en-GB" sz="3600" kern="50" dirty="0" smtClean="0">
                <a:latin typeface="Arial" panose="020B0604020202020204" pitchFamily="34" charset="0"/>
                <a:ea typeface="Calibri" panose="020F0502020204030204" pitchFamily="34" charset="0"/>
                <a:cs typeface="Arial" panose="020B0604020202020204" pitchFamily="34" charset="0"/>
              </a:rPr>
              <a:t> din </a:t>
            </a:r>
            <a:r>
              <a:rPr lang="en-GB" sz="3600" kern="50" dirty="0" err="1" smtClean="0">
                <a:latin typeface="Arial" panose="020B0604020202020204" pitchFamily="34" charset="0"/>
                <a:ea typeface="Calibri" panose="020F0502020204030204" pitchFamily="34" charset="0"/>
                <a:cs typeface="Arial" panose="020B0604020202020204" pitchFamily="34" charset="0"/>
              </a:rPr>
              <a:t>Fondul</a:t>
            </a:r>
            <a:r>
              <a:rPr lang="en-GB" sz="3600" kern="50" dirty="0" smtClean="0">
                <a:latin typeface="Arial" panose="020B0604020202020204" pitchFamily="34" charset="0"/>
                <a:ea typeface="Calibri" panose="020F0502020204030204" pitchFamily="34" charset="0"/>
                <a:cs typeface="Arial" panose="020B0604020202020204" pitchFamily="34" charset="0"/>
              </a:rPr>
              <a:t> Social European </a:t>
            </a:r>
            <a:r>
              <a:rPr lang="en-GB" sz="3600" kern="50" dirty="0" err="1" smtClean="0">
                <a:latin typeface="Arial" panose="020B0604020202020204" pitchFamily="34" charset="0"/>
                <a:ea typeface="Calibri" panose="020F0502020204030204" pitchFamily="34" charset="0"/>
                <a:cs typeface="Arial" panose="020B0604020202020204" pitchFamily="34" charset="0"/>
              </a:rPr>
              <a:t>prin</a:t>
            </a:r>
            <a:r>
              <a:rPr lang="en-GB" sz="3600" kern="50" dirty="0" smtClean="0">
                <a:latin typeface="Arial" panose="020B0604020202020204" pitchFamily="34" charset="0"/>
                <a:ea typeface="Calibri" panose="020F0502020204030204" pitchFamily="34" charset="0"/>
                <a:cs typeface="Arial" panose="020B0604020202020204" pitchFamily="34" charset="0"/>
              </a:rPr>
              <a:t> </a:t>
            </a:r>
            <a:r>
              <a:rPr lang="en-GB" sz="3600" kern="50" dirty="0" err="1" smtClean="0">
                <a:latin typeface="Arial" panose="020B0604020202020204" pitchFamily="34" charset="0"/>
                <a:ea typeface="Calibri" panose="020F0502020204030204" pitchFamily="34" charset="0"/>
                <a:cs typeface="Arial" panose="020B0604020202020204" pitchFamily="34" charset="0"/>
              </a:rPr>
              <a:t>Programul</a:t>
            </a:r>
            <a:r>
              <a:rPr lang="en-GB" sz="3600" kern="50" dirty="0" smtClean="0">
                <a:latin typeface="Arial" panose="020B0604020202020204" pitchFamily="34" charset="0"/>
                <a:ea typeface="Calibri" panose="020F0502020204030204" pitchFamily="34" charset="0"/>
                <a:cs typeface="Arial" panose="020B0604020202020204" pitchFamily="34" charset="0"/>
              </a:rPr>
              <a:t> </a:t>
            </a:r>
            <a:r>
              <a:rPr lang="en-GB" sz="3600" kern="50" dirty="0" err="1" smtClean="0">
                <a:latin typeface="Arial" panose="020B0604020202020204" pitchFamily="34" charset="0"/>
                <a:ea typeface="Calibri" panose="020F0502020204030204" pitchFamily="34" charset="0"/>
                <a:cs typeface="Arial" panose="020B0604020202020204" pitchFamily="34" charset="0"/>
              </a:rPr>
              <a:t>Operațional</a:t>
            </a:r>
            <a:r>
              <a:rPr lang="en-GB" sz="3600" kern="50" dirty="0" smtClean="0">
                <a:latin typeface="Arial" panose="020B0604020202020204" pitchFamily="34" charset="0"/>
                <a:ea typeface="Calibri" panose="020F0502020204030204" pitchFamily="34" charset="0"/>
                <a:cs typeface="Arial" panose="020B0604020202020204" pitchFamily="34" charset="0"/>
              </a:rPr>
              <a:t> Capital </a:t>
            </a:r>
            <a:r>
              <a:rPr lang="en-GB" sz="3600" kern="50" dirty="0" err="1" smtClean="0">
                <a:latin typeface="Arial" panose="020B0604020202020204" pitchFamily="34" charset="0"/>
                <a:ea typeface="Calibri" panose="020F0502020204030204" pitchFamily="34" charset="0"/>
                <a:cs typeface="Arial" panose="020B0604020202020204" pitchFamily="34" charset="0"/>
              </a:rPr>
              <a:t>Uman</a:t>
            </a:r>
            <a:r>
              <a:rPr lang="en-GB" sz="3600" kern="50" dirty="0" smtClean="0">
                <a:latin typeface="Arial" panose="020B0604020202020204" pitchFamily="34" charset="0"/>
                <a:ea typeface="Calibri" panose="020F0502020204030204" pitchFamily="34" charset="0"/>
                <a:cs typeface="Arial" panose="020B0604020202020204" pitchFamily="34" charset="0"/>
              </a:rPr>
              <a:t> 2014-2020</a:t>
            </a:r>
            <a:endParaRPr lang="en-US" sz="3600" kern="50" dirty="0" smtClean="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10" name="Picture 9"/>
          <p:cNvPicPr>
            <a:picLocks noChangeAspect="1"/>
          </p:cNvPicPr>
          <p:nvPr/>
        </p:nvPicPr>
        <p:blipFill>
          <a:blip r:embed="rId3"/>
          <a:stretch>
            <a:fillRect/>
          </a:stretch>
        </p:blipFill>
        <p:spPr>
          <a:xfrm>
            <a:off x="5883321" y="5583051"/>
            <a:ext cx="742857" cy="914286"/>
          </a:xfrm>
          <a:prstGeom prst="rect">
            <a:avLst/>
          </a:prstGeom>
        </p:spPr>
      </p:pic>
      <p:pic>
        <p:nvPicPr>
          <p:cNvPr id="4" name="Picture 3"/>
          <p:cNvPicPr>
            <a:picLocks noChangeAspect="1"/>
          </p:cNvPicPr>
          <p:nvPr/>
        </p:nvPicPr>
        <p:blipFill>
          <a:blip r:embed="rId4"/>
          <a:stretch>
            <a:fillRect/>
          </a:stretch>
        </p:blipFill>
        <p:spPr>
          <a:xfrm>
            <a:off x="3411327" y="2770405"/>
            <a:ext cx="5369346" cy="2487396"/>
          </a:xfrm>
          <a:prstGeom prst="rect">
            <a:avLst/>
          </a:prstGeom>
        </p:spPr>
      </p:pic>
    </p:spTree>
    <p:extLst>
      <p:ext uri="{BB962C8B-B14F-4D97-AF65-F5344CB8AC3E}">
        <p14:creationId xmlns:p14="http://schemas.microsoft.com/office/powerpoint/2010/main" val="39233014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2797" y="1828800"/>
            <a:ext cx="4583228" cy="3301465"/>
          </a:xfrm>
        </p:spPr>
        <p:txBody>
          <a:bodyPr numCol="1" anchor="t">
            <a:normAutofit fontScale="90000"/>
          </a:bodyPr>
          <a:lstStyle/>
          <a:p>
            <a:pPr marL="0" indent="0" algn="l"/>
            <a:r>
              <a:rPr lang="ro-RO" sz="2200" b="1" dirty="0" smtClean="0">
                <a:solidFill>
                  <a:schemeClr val="accent1">
                    <a:lumMod val="75000"/>
                  </a:schemeClr>
                </a:solidFill>
                <a:latin typeface="Arial" panose="020B0604020202020204" pitchFamily="34" charset="0"/>
                <a:cs typeface="Arial" panose="020B0604020202020204" pitchFamily="34" charset="0"/>
              </a:rPr>
              <a:t/>
            </a:r>
            <a:br>
              <a:rPr lang="ro-RO" sz="2200" b="1" dirty="0" smtClean="0">
                <a:solidFill>
                  <a:schemeClr val="accent1">
                    <a:lumMod val="75000"/>
                  </a:schemeClr>
                </a:solidFill>
                <a:latin typeface="Arial" panose="020B0604020202020204" pitchFamily="34" charset="0"/>
                <a:cs typeface="Arial" panose="020B0604020202020204" pitchFamily="34" charset="0"/>
              </a:rPr>
            </a:br>
            <a:r>
              <a:rPr lang="ro-RO" sz="2200" b="1" dirty="0" smtClean="0">
                <a:solidFill>
                  <a:schemeClr val="accent1">
                    <a:lumMod val="75000"/>
                  </a:schemeClr>
                </a:solidFill>
                <a:latin typeface="Arial" panose="020B0604020202020204" pitchFamily="34" charset="0"/>
                <a:cs typeface="Arial" panose="020B0604020202020204" pitchFamily="34" charset="0"/>
              </a:rPr>
              <a:t>Aria </a:t>
            </a:r>
            <a:r>
              <a:rPr lang="ro-RO" sz="2200" b="1" dirty="0">
                <a:solidFill>
                  <a:schemeClr val="accent1">
                    <a:lumMod val="75000"/>
                  </a:schemeClr>
                </a:solidFill>
                <a:latin typeface="Arial" panose="020B0604020202020204" pitchFamily="34" charset="0"/>
                <a:cs typeface="Arial" panose="020B0604020202020204" pitchFamily="34" charset="0"/>
              </a:rPr>
              <a:t>de implementare a proiectului</a:t>
            </a:r>
            <a:r>
              <a:rPr lang="ro-RO" sz="2000" b="1" dirty="0">
                <a:latin typeface="Arial" panose="020B0604020202020204" pitchFamily="34" charset="0"/>
                <a:cs typeface="Arial" panose="020B0604020202020204" pitchFamily="34" charset="0"/>
              </a:rPr>
              <a:t/>
            </a:r>
            <a:br>
              <a:rPr lang="ro-RO" sz="2000" b="1" dirty="0">
                <a:latin typeface="Arial" panose="020B0604020202020204" pitchFamily="34" charset="0"/>
                <a:cs typeface="Arial" panose="020B0604020202020204" pitchFamily="34" charset="0"/>
              </a:rPr>
            </a:br>
            <a:r>
              <a:rPr lang="ro-RO" sz="2000" b="1" dirty="0" smtClean="0">
                <a:latin typeface="Arial" panose="020B0604020202020204" pitchFamily="34" charset="0"/>
                <a:cs typeface="Arial" panose="020B0604020202020204" pitchFamily="34" charset="0"/>
              </a:rPr>
              <a:t>      </a:t>
            </a:r>
            <a:br>
              <a:rPr lang="ro-RO" sz="2000" b="1" dirty="0" smtClean="0">
                <a:latin typeface="Arial" panose="020B0604020202020204" pitchFamily="34" charset="0"/>
                <a:cs typeface="Arial" panose="020B0604020202020204" pitchFamily="34" charset="0"/>
              </a:rPr>
            </a:br>
            <a:r>
              <a:rPr lang="ro-RO" sz="2000" dirty="0" smtClean="0">
                <a:latin typeface="Arial" panose="020B0604020202020204" pitchFamily="34" charset="0"/>
                <a:cs typeface="Arial" panose="020B0604020202020204" pitchFamily="34" charset="0"/>
              </a:rPr>
              <a:t>Proiectul </a:t>
            </a:r>
            <a:r>
              <a:rPr lang="ro-RO" sz="2000" dirty="0">
                <a:latin typeface="Arial" panose="020B0604020202020204" pitchFamily="34" charset="0"/>
                <a:cs typeface="Arial" panose="020B0604020202020204" pitchFamily="34" charset="0"/>
              </a:rPr>
              <a:t>isi propune dezvoltarea competentelor antreprenoriale si manageriale în vederea cresterii abilitatii membrilor Grupului Tinta de a materializa ideile de afaceri si de a spori numarul de afaceri in zonele urbane mai putin dezvoltate din Regiunea Sud Muntenia, respectiv judetele: </a:t>
            </a:r>
            <a:r>
              <a:rPr lang="ro-RO" sz="2000" dirty="0" smtClean="0">
                <a:latin typeface="Arial" panose="020B0604020202020204" pitchFamily="34" charset="0"/>
                <a:cs typeface="Arial" panose="020B0604020202020204" pitchFamily="34" charset="0"/>
              </a:rPr>
              <a:t/>
            </a:r>
            <a:br>
              <a:rPr lang="ro-RO" sz="2000" dirty="0" smtClean="0">
                <a:latin typeface="Arial" panose="020B0604020202020204" pitchFamily="34" charset="0"/>
                <a:cs typeface="Arial" panose="020B0604020202020204" pitchFamily="34" charset="0"/>
              </a:rPr>
            </a:br>
            <a:r>
              <a:rPr lang="ro-RO" sz="2000" dirty="0">
                <a:latin typeface="Arial" panose="020B0604020202020204" pitchFamily="34" charset="0"/>
                <a:cs typeface="Arial" panose="020B0604020202020204" pitchFamily="34" charset="0"/>
              </a:rPr>
              <a:t/>
            </a:r>
            <a:br>
              <a:rPr lang="ro-RO" sz="2000" dirty="0">
                <a:latin typeface="Arial" panose="020B0604020202020204" pitchFamily="34" charset="0"/>
                <a:cs typeface="Arial" panose="020B0604020202020204" pitchFamily="34" charset="0"/>
              </a:rPr>
            </a:br>
            <a:r>
              <a:rPr lang="ro-RO" sz="2000" dirty="0" smtClean="0">
                <a:latin typeface="Arial" panose="020B0604020202020204" pitchFamily="34" charset="0"/>
                <a:cs typeface="Arial" panose="020B0604020202020204" pitchFamily="34" charset="0"/>
              </a:rPr>
              <a:t/>
            </a:r>
            <a:br>
              <a:rPr lang="ro-RO" sz="2000" dirty="0" smtClean="0">
                <a:latin typeface="Arial" panose="020B0604020202020204" pitchFamily="34" charset="0"/>
                <a:cs typeface="Arial" panose="020B0604020202020204" pitchFamily="34" charset="0"/>
              </a:rPr>
            </a:br>
            <a:r>
              <a:rPr lang="ro-RO" sz="2000" dirty="0">
                <a:latin typeface="Arial" panose="020B0604020202020204" pitchFamily="34" charset="0"/>
                <a:cs typeface="Arial" panose="020B0604020202020204" pitchFamily="34" charset="0"/>
              </a:rPr>
              <a:t/>
            </a:r>
            <a:br>
              <a:rPr lang="ro-RO" sz="2000" dirty="0">
                <a:latin typeface="Arial" panose="020B0604020202020204" pitchFamily="34" charset="0"/>
                <a:cs typeface="Arial" panose="020B0604020202020204" pitchFamily="34" charset="0"/>
              </a:rPr>
            </a:br>
            <a:r>
              <a:rPr lang="ro-RO" sz="2000" dirty="0" smtClean="0">
                <a:latin typeface="Arial" panose="020B0604020202020204" pitchFamily="34" charset="0"/>
                <a:cs typeface="Arial" panose="020B0604020202020204" pitchFamily="34" charset="0"/>
              </a:rPr>
              <a:t/>
            </a:r>
            <a:br>
              <a:rPr lang="ro-RO" sz="2000" dirty="0" smtClean="0">
                <a:latin typeface="Arial" panose="020B0604020202020204" pitchFamily="34" charset="0"/>
                <a:cs typeface="Arial" panose="020B0604020202020204" pitchFamily="34" charset="0"/>
              </a:rPr>
            </a:br>
            <a:r>
              <a:rPr lang="ro-RO" sz="2000" dirty="0">
                <a:latin typeface="Arial" panose="020B0604020202020204" pitchFamily="34" charset="0"/>
                <a:cs typeface="Arial" panose="020B0604020202020204" pitchFamily="34" charset="0"/>
              </a:rPr>
              <a:t/>
            </a:r>
            <a:br>
              <a:rPr lang="ro-RO" sz="2000" dirty="0">
                <a:latin typeface="Arial" panose="020B0604020202020204" pitchFamily="34" charset="0"/>
                <a:cs typeface="Arial" panose="020B0604020202020204" pitchFamily="34" charset="0"/>
              </a:rPr>
            </a:br>
            <a:r>
              <a:rPr lang="ro-RO" sz="2200" dirty="0">
                <a:latin typeface="Arial" panose="020B0604020202020204" pitchFamily="34" charset="0"/>
                <a:cs typeface="Arial" panose="020B0604020202020204" pitchFamily="34" charset="0"/>
              </a:rPr>
              <a:t/>
            </a:r>
            <a:br>
              <a:rPr lang="ro-RO" sz="2200" dirty="0">
                <a:latin typeface="Arial" panose="020B0604020202020204" pitchFamily="34" charset="0"/>
                <a:cs typeface="Arial" panose="020B0604020202020204" pitchFamily="34" charset="0"/>
              </a:rPr>
            </a:br>
            <a:r>
              <a:rPr lang="ro-RO" sz="2000" dirty="0">
                <a:latin typeface="Arial" panose="020B0604020202020204" pitchFamily="34" charset="0"/>
                <a:cs typeface="Arial" panose="020B0604020202020204" pitchFamily="34" charset="0"/>
              </a:rPr>
              <a:t/>
            </a:r>
            <a:br>
              <a:rPr lang="ro-RO" sz="2000" dirty="0">
                <a:latin typeface="Arial" panose="020B0604020202020204" pitchFamily="34" charset="0"/>
                <a:cs typeface="Arial" panose="020B0604020202020204" pitchFamily="34" charset="0"/>
              </a:rPr>
            </a:br>
            <a:r>
              <a:rPr lang="ro-RO" sz="2000" dirty="0">
                <a:latin typeface="Arial" panose="020B0604020202020204" pitchFamily="34" charset="0"/>
                <a:cs typeface="Arial" panose="020B0604020202020204" pitchFamily="34" charset="0"/>
              </a:rPr>
              <a:t/>
            </a:r>
            <a:br>
              <a:rPr lang="ro-RO" sz="2000" dirty="0">
                <a:latin typeface="Arial" panose="020B0604020202020204" pitchFamily="34" charset="0"/>
                <a:cs typeface="Arial" panose="020B0604020202020204" pitchFamily="34" charset="0"/>
              </a:rPr>
            </a:br>
            <a:r>
              <a:rPr lang="ro-RO" sz="2000" b="1" dirty="0">
                <a:latin typeface="Arial" panose="020B0604020202020204" pitchFamily="34" charset="0"/>
                <a:cs typeface="Arial" panose="020B0604020202020204" pitchFamily="34" charset="0"/>
              </a:rPr>
              <a:t/>
            </a:r>
            <a:br>
              <a:rPr lang="ro-RO" sz="2000" b="1" dirty="0">
                <a:latin typeface="Arial" panose="020B0604020202020204" pitchFamily="34" charset="0"/>
                <a:cs typeface="Arial" panose="020B0604020202020204" pitchFamily="34" charset="0"/>
              </a:rPr>
            </a:br>
            <a:r>
              <a:rPr lang="ro-RO" sz="2000" dirty="0" smtClean="0">
                <a:solidFill>
                  <a:schemeClr val="accent1">
                    <a:lumMod val="75000"/>
                  </a:schemeClr>
                </a:solidFill>
                <a:latin typeface="Arial" panose="020B0604020202020204" pitchFamily="34" charset="0"/>
                <a:cs typeface="Arial" panose="020B0604020202020204" pitchFamily="34" charset="0"/>
              </a:rPr>
              <a:t/>
            </a:r>
            <a:br>
              <a:rPr lang="ro-RO" sz="2000" dirty="0" smtClean="0">
                <a:solidFill>
                  <a:schemeClr val="accent1">
                    <a:lumMod val="75000"/>
                  </a:schemeClr>
                </a:solidFill>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ro-RO" sz="1100" dirty="0" smtClean="0"/>
              <a:t/>
            </a:r>
            <a:br>
              <a:rPr lang="ro-RO" sz="1100" dirty="0" smtClean="0"/>
            </a:br>
            <a:endParaRPr lang="ro-RO" sz="1100" kern="50" dirty="0">
              <a:effectLst/>
              <a:latin typeface="Arial" panose="020B0604020202020204" pitchFamily="34" charset="0"/>
              <a:ea typeface="Calibri" panose="020F0502020204030204" pitchFamily="34" charset="0"/>
              <a:cs typeface="Arial" panose="020B0604020202020204"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46275" y="502796"/>
            <a:ext cx="8721725" cy="1146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 name="Subtitle 2"/>
          <p:cNvSpPr txBox="1">
            <a:spLocks/>
          </p:cNvSpPr>
          <p:nvPr/>
        </p:nvSpPr>
        <p:spPr>
          <a:xfrm>
            <a:off x="1735137" y="5257801"/>
            <a:ext cx="9144000" cy="376084"/>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5000"/>
              </a:lnSpc>
              <a:spcBef>
                <a:spcPts val="0"/>
              </a:spcBef>
            </a:pP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Investim</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în</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dezvoltare</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durabilă</a:t>
            </a:r>
            <a:endParaRPr lang="en-US" sz="3600" kern="50" dirty="0" smtClean="0">
              <a:latin typeface="Calibri" panose="020F0502020204030204" pitchFamily="34" charset="0"/>
              <a:ea typeface="Calibri" panose="020F0502020204030204" pitchFamily="34" charset="0"/>
              <a:cs typeface="Arial" panose="020B0604020202020204" pitchFamily="34" charset="0"/>
            </a:endParaRPr>
          </a:p>
          <a:p>
            <a:pPr>
              <a:lnSpc>
                <a:spcPct val="105000"/>
              </a:lnSpc>
              <a:spcBef>
                <a:spcPts val="0"/>
              </a:spcBef>
              <a:tabLst>
                <a:tab pos="2581275" algn="l"/>
              </a:tabLst>
            </a:pPr>
            <a:r>
              <a:rPr lang="en-GB" sz="3600" kern="50" dirty="0" smtClean="0">
                <a:latin typeface="Arial" panose="020B0604020202020204" pitchFamily="34" charset="0"/>
                <a:ea typeface="Calibri" panose="020F0502020204030204" pitchFamily="34" charset="0"/>
                <a:cs typeface="Arial" panose="020B0604020202020204" pitchFamily="34" charset="0"/>
              </a:rPr>
              <a:t>Program </a:t>
            </a:r>
            <a:r>
              <a:rPr lang="en-GB" sz="3600" kern="50" dirty="0" err="1" smtClean="0">
                <a:latin typeface="Arial" panose="020B0604020202020204" pitchFamily="34" charset="0"/>
                <a:ea typeface="Calibri" panose="020F0502020204030204" pitchFamily="34" charset="0"/>
                <a:cs typeface="Arial" panose="020B0604020202020204" pitchFamily="34" charset="0"/>
              </a:rPr>
              <a:t>cofinanțat</a:t>
            </a:r>
            <a:r>
              <a:rPr lang="en-GB" sz="3600" kern="50" dirty="0" smtClean="0">
                <a:latin typeface="Arial" panose="020B0604020202020204" pitchFamily="34" charset="0"/>
                <a:ea typeface="Calibri" panose="020F0502020204030204" pitchFamily="34" charset="0"/>
                <a:cs typeface="Arial" panose="020B0604020202020204" pitchFamily="34" charset="0"/>
              </a:rPr>
              <a:t> din </a:t>
            </a:r>
            <a:r>
              <a:rPr lang="en-GB" sz="3600" kern="50" dirty="0" err="1" smtClean="0">
                <a:latin typeface="Arial" panose="020B0604020202020204" pitchFamily="34" charset="0"/>
                <a:ea typeface="Calibri" panose="020F0502020204030204" pitchFamily="34" charset="0"/>
                <a:cs typeface="Arial" panose="020B0604020202020204" pitchFamily="34" charset="0"/>
              </a:rPr>
              <a:t>Fondul</a:t>
            </a:r>
            <a:r>
              <a:rPr lang="en-GB" sz="3600" kern="50" dirty="0" smtClean="0">
                <a:latin typeface="Arial" panose="020B0604020202020204" pitchFamily="34" charset="0"/>
                <a:ea typeface="Calibri" panose="020F0502020204030204" pitchFamily="34" charset="0"/>
                <a:cs typeface="Arial" panose="020B0604020202020204" pitchFamily="34" charset="0"/>
              </a:rPr>
              <a:t> Social European </a:t>
            </a:r>
            <a:r>
              <a:rPr lang="en-GB" sz="3600" kern="50" dirty="0" err="1" smtClean="0">
                <a:latin typeface="Arial" panose="020B0604020202020204" pitchFamily="34" charset="0"/>
                <a:ea typeface="Calibri" panose="020F0502020204030204" pitchFamily="34" charset="0"/>
                <a:cs typeface="Arial" panose="020B0604020202020204" pitchFamily="34" charset="0"/>
              </a:rPr>
              <a:t>prin</a:t>
            </a:r>
            <a:r>
              <a:rPr lang="en-GB" sz="3600" kern="50" dirty="0" smtClean="0">
                <a:latin typeface="Arial" panose="020B0604020202020204" pitchFamily="34" charset="0"/>
                <a:ea typeface="Calibri" panose="020F0502020204030204" pitchFamily="34" charset="0"/>
                <a:cs typeface="Arial" panose="020B0604020202020204" pitchFamily="34" charset="0"/>
              </a:rPr>
              <a:t> </a:t>
            </a:r>
            <a:r>
              <a:rPr lang="en-GB" sz="3600" kern="50" dirty="0" err="1" smtClean="0">
                <a:latin typeface="Arial" panose="020B0604020202020204" pitchFamily="34" charset="0"/>
                <a:ea typeface="Calibri" panose="020F0502020204030204" pitchFamily="34" charset="0"/>
                <a:cs typeface="Arial" panose="020B0604020202020204" pitchFamily="34" charset="0"/>
              </a:rPr>
              <a:t>Programul</a:t>
            </a:r>
            <a:r>
              <a:rPr lang="en-GB" sz="3600" kern="50" dirty="0" smtClean="0">
                <a:latin typeface="Arial" panose="020B0604020202020204" pitchFamily="34" charset="0"/>
                <a:ea typeface="Calibri" panose="020F0502020204030204" pitchFamily="34" charset="0"/>
                <a:cs typeface="Arial" panose="020B0604020202020204" pitchFamily="34" charset="0"/>
              </a:rPr>
              <a:t> </a:t>
            </a:r>
            <a:r>
              <a:rPr lang="en-GB" sz="3600" kern="50" dirty="0" err="1" smtClean="0">
                <a:latin typeface="Arial" panose="020B0604020202020204" pitchFamily="34" charset="0"/>
                <a:ea typeface="Calibri" panose="020F0502020204030204" pitchFamily="34" charset="0"/>
                <a:cs typeface="Arial" panose="020B0604020202020204" pitchFamily="34" charset="0"/>
              </a:rPr>
              <a:t>Operațional</a:t>
            </a:r>
            <a:r>
              <a:rPr lang="en-GB" sz="3600" kern="50" dirty="0" smtClean="0">
                <a:latin typeface="Arial" panose="020B0604020202020204" pitchFamily="34" charset="0"/>
                <a:ea typeface="Calibri" panose="020F0502020204030204" pitchFamily="34" charset="0"/>
                <a:cs typeface="Arial" panose="020B0604020202020204" pitchFamily="34" charset="0"/>
              </a:rPr>
              <a:t> Capital </a:t>
            </a:r>
            <a:r>
              <a:rPr lang="en-GB" sz="3600" kern="50" dirty="0" err="1" smtClean="0">
                <a:latin typeface="Arial" panose="020B0604020202020204" pitchFamily="34" charset="0"/>
                <a:ea typeface="Calibri" panose="020F0502020204030204" pitchFamily="34" charset="0"/>
                <a:cs typeface="Arial" panose="020B0604020202020204" pitchFamily="34" charset="0"/>
              </a:rPr>
              <a:t>Uman</a:t>
            </a:r>
            <a:r>
              <a:rPr lang="en-GB" sz="3600" kern="50" dirty="0" smtClean="0">
                <a:latin typeface="Arial" panose="020B0604020202020204" pitchFamily="34" charset="0"/>
                <a:ea typeface="Calibri" panose="020F0502020204030204" pitchFamily="34" charset="0"/>
                <a:cs typeface="Arial" panose="020B0604020202020204" pitchFamily="34" charset="0"/>
              </a:rPr>
              <a:t> 2014-2020</a:t>
            </a:r>
            <a:endParaRPr lang="en-US" sz="3600" kern="50" dirty="0" smtClean="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10" name="Picture 9"/>
          <p:cNvPicPr>
            <a:picLocks noChangeAspect="1"/>
          </p:cNvPicPr>
          <p:nvPr/>
        </p:nvPicPr>
        <p:blipFill>
          <a:blip r:embed="rId3"/>
          <a:stretch>
            <a:fillRect/>
          </a:stretch>
        </p:blipFill>
        <p:spPr>
          <a:xfrm>
            <a:off x="5883321" y="5583051"/>
            <a:ext cx="742857" cy="914286"/>
          </a:xfrm>
          <a:prstGeom prst="rect">
            <a:avLst/>
          </a:prstGeom>
        </p:spPr>
      </p:pic>
      <p:sp>
        <p:nvSpPr>
          <p:cNvPr id="6" name="Rectangle 5"/>
          <p:cNvSpPr/>
          <p:nvPr/>
        </p:nvSpPr>
        <p:spPr>
          <a:xfrm>
            <a:off x="5496025" y="1260118"/>
            <a:ext cx="6096000" cy="3831818"/>
          </a:xfrm>
          <a:prstGeom prst="rect">
            <a:avLst/>
          </a:prstGeom>
        </p:spPr>
        <p:txBody>
          <a:bodyPr anchor="ctr">
            <a:spAutoFit/>
          </a:bodyPr>
          <a:lstStyle/>
          <a:p>
            <a:pPr lvl="4">
              <a:lnSpc>
                <a:spcPct val="150000"/>
              </a:lnSpc>
            </a:pPr>
            <a:endParaRPr lang="ro-RO" dirty="0" smtClean="0">
              <a:latin typeface="Arial" panose="020B0604020202020204" pitchFamily="34" charset="0"/>
              <a:cs typeface="Arial" panose="020B0604020202020204" pitchFamily="34" charset="0"/>
            </a:endParaRPr>
          </a:p>
          <a:p>
            <a:pPr lvl="4">
              <a:lnSpc>
                <a:spcPct val="150000"/>
              </a:lnSpc>
            </a:pPr>
            <a:endParaRPr lang="ro-RO" dirty="0">
              <a:latin typeface="Arial" panose="020B0604020202020204" pitchFamily="34" charset="0"/>
              <a:cs typeface="Arial" panose="020B0604020202020204" pitchFamily="34" charset="0"/>
            </a:endParaRPr>
          </a:p>
          <a:p>
            <a:pPr lvl="4">
              <a:lnSpc>
                <a:spcPct val="150000"/>
              </a:lnSpc>
            </a:pPr>
            <a:r>
              <a:rPr lang="en-US" dirty="0" smtClean="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ARGES</a:t>
            </a:r>
            <a:endParaRPr lang="ro-RO" dirty="0">
              <a:latin typeface="Arial" panose="020B0604020202020204" pitchFamily="34" charset="0"/>
              <a:cs typeface="Arial" panose="020B0604020202020204" pitchFamily="34" charset="0"/>
            </a:endParaRPr>
          </a:p>
          <a:p>
            <a:pPr lvl="4">
              <a:lnSpc>
                <a:spcPct val="150000"/>
              </a:lnSpc>
            </a:pP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CALARASI</a:t>
            </a:r>
            <a:endParaRPr lang="ro-RO" dirty="0">
              <a:latin typeface="Arial" panose="020B0604020202020204" pitchFamily="34" charset="0"/>
              <a:cs typeface="Arial" panose="020B0604020202020204" pitchFamily="34" charset="0"/>
            </a:endParaRPr>
          </a:p>
          <a:p>
            <a:pPr lvl="4">
              <a:lnSpc>
                <a:spcPct val="150000"/>
              </a:lnSpc>
            </a:pP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DAMBOVITA</a:t>
            </a:r>
            <a:endParaRPr lang="ro-RO" dirty="0">
              <a:latin typeface="Arial" panose="020B0604020202020204" pitchFamily="34" charset="0"/>
              <a:cs typeface="Arial" panose="020B0604020202020204" pitchFamily="34" charset="0"/>
            </a:endParaRPr>
          </a:p>
          <a:p>
            <a:pPr lvl="4">
              <a:lnSpc>
                <a:spcPct val="150000"/>
              </a:lnSpc>
            </a:pP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GIURGIU</a:t>
            </a:r>
            <a:endParaRPr lang="ro-RO" dirty="0">
              <a:latin typeface="Arial" panose="020B0604020202020204" pitchFamily="34" charset="0"/>
              <a:cs typeface="Arial" panose="020B0604020202020204" pitchFamily="34" charset="0"/>
            </a:endParaRPr>
          </a:p>
          <a:p>
            <a:pPr lvl="4">
              <a:lnSpc>
                <a:spcPct val="150000"/>
              </a:lnSpc>
            </a:pP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IALOMITA</a:t>
            </a:r>
            <a:endParaRPr lang="ro-RO" dirty="0">
              <a:latin typeface="Arial" panose="020B0604020202020204" pitchFamily="34" charset="0"/>
              <a:cs typeface="Arial" panose="020B0604020202020204" pitchFamily="34" charset="0"/>
            </a:endParaRPr>
          </a:p>
          <a:p>
            <a:pPr lvl="4">
              <a:lnSpc>
                <a:spcPct val="150000"/>
              </a:lnSpc>
            </a:pP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PRAHOVA</a:t>
            </a:r>
            <a:endParaRPr lang="ro-RO" dirty="0">
              <a:latin typeface="Arial" panose="020B0604020202020204" pitchFamily="34" charset="0"/>
              <a:cs typeface="Arial" panose="020B0604020202020204" pitchFamily="34" charset="0"/>
            </a:endParaRPr>
          </a:p>
          <a:p>
            <a:pPr lvl="4">
              <a:lnSpc>
                <a:spcPct val="150000"/>
              </a:lnSpc>
            </a:pPr>
            <a:r>
              <a:rPr lang="en-US" dirty="0">
                <a:latin typeface="Arial" panose="020B0604020202020204" pitchFamily="34" charset="0"/>
                <a:cs typeface="Arial" panose="020B0604020202020204" pitchFamily="34" charset="0"/>
              </a:rPr>
              <a:t>●</a:t>
            </a:r>
            <a:r>
              <a:rPr lang="en-US" i="1" dirty="0" smtClean="0">
                <a:latin typeface="Arial" panose="020B0604020202020204" pitchFamily="34" charset="0"/>
                <a:cs typeface="Arial" panose="020B0604020202020204" pitchFamily="34" charset="0"/>
              </a:rPr>
              <a:t>TELEORMAN</a:t>
            </a:r>
            <a:endParaRPr lang="ro-RO"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86830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2796" y="1828800"/>
            <a:ext cx="10366409" cy="3301465"/>
          </a:xfrm>
        </p:spPr>
        <p:txBody>
          <a:bodyPr anchor="t">
            <a:normAutofit fontScale="90000"/>
          </a:bodyPr>
          <a:lstStyle/>
          <a:p>
            <a:pPr marL="0" indent="0" algn="l"/>
            <a:r>
              <a:rPr lang="en-US" sz="2200" b="1" dirty="0" err="1" smtClean="0">
                <a:solidFill>
                  <a:schemeClr val="accent1">
                    <a:lumMod val="75000"/>
                  </a:schemeClr>
                </a:solidFill>
                <a:latin typeface="Arial" panose="020B0604020202020204" pitchFamily="34" charset="0"/>
                <a:cs typeface="Arial" panose="020B0604020202020204" pitchFamily="34" charset="0"/>
              </a:rPr>
              <a:t>Grup</a:t>
            </a:r>
            <a:r>
              <a:rPr lang="en-US" sz="2200" b="1" dirty="0" smtClean="0">
                <a:solidFill>
                  <a:schemeClr val="accent1">
                    <a:lumMod val="75000"/>
                  </a:schemeClr>
                </a:solidFill>
                <a:latin typeface="Arial" panose="020B0604020202020204" pitchFamily="34" charset="0"/>
                <a:cs typeface="Arial" panose="020B0604020202020204" pitchFamily="34" charset="0"/>
              </a:rPr>
              <a:t> </a:t>
            </a:r>
            <a:r>
              <a:rPr lang="en-US" sz="2200" b="1" dirty="0" err="1" smtClean="0">
                <a:solidFill>
                  <a:schemeClr val="accent1">
                    <a:lumMod val="75000"/>
                  </a:schemeClr>
                </a:solidFill>
                <a:latin typeface="Arial" panose="020B0604020202020204" pitchFamily="34" charset="0"/>
                <a:cs typeface="Arial" panose="020B0604020202020204" pitchFamily="34" charset="0"/>
              </a:rPr>
              <a:t>Tinta</a:t>
            </a:r>
            <a:r>
              <a:rPr lang="en-US" sz="2200" b="1" dirty="0" smtClean="0">
                <a:solidFill>
                  <a:schemeClr val="accent1">
                    <a:lumMod val="75000"/>
                  </a:schemeClr>
                </a:solidFill>
                <a:latin typeface="Arial" panose="020B0604020202020204" pitchFamily="34" charset="0"/>
                <a:cs typeface="Arial" panose="020B0604020202020204" pitchFamily="34" charset="0"/>
              </a:rPr>
              <a:t> – </a:t>
            </a:r>
            <a:r>
              <a:rPr lang="en-US" sz="2200" b="1" dirty="0" err="1" smtClean="0">
                <a:solidFill>
                  <a:schemeClr val="accent1">
                    <a:lumMod val="75000"/>
                  </a:schemeClr>
                </a:solidFill>
                <a:latin typeface="Arial" panose="020B0604020202020204" pitchFamily="34" charset="0"/>
                <a:cs typeface="Arial" panose="020B0604020202020204" pitchFamily="34" charset="0"/>
              </a:rPr>
              <a:t>generalitati</a:t>
            </a:r>
            <a:r>
              <a:rPr lang="ro-RO" sz="2000" dirty="0" smtClean="0">
                <a:latin typeface="Arial" panose="020B0604020202020204" pitchFamily="34" charset="0"/>
                <a:cs typeface="Arial" panose="020B0604020202020204" pitchFamily="34" charset="0"/>
              </a:rPr>
              <a:t/>
            </a:r>
            <a:br>
              <a:rPr lang="ro-RO" sz="2000" dirty="0" smtClean="0">
                <a:latin typeface="Arial" panose="020B0604020202020204" pitchFamily="34" charset="0"/>
                <a:cs typeface="Arial" panose="020B0604020202020204" pitchFamily="34" charset="0"/>
              </a:rPr>
            </a:br>
            <a:r>
              <a:rPr lang="ro-RO" sz="2000" b="1" dirty="0">
                <a:latin typeface="Arial" panose="020B0604020202020204" pitchFamily="34" charset="0"/>
                <a:cs typeface="Arial" panose="020B0604020202020204" pitchFamily="34" charset="0"/>
              </a:rPr>
              <a:t/>
            </a:r>
            <a:br>
              <a:rPr lang="ro-RO" sz="2000" b="1" dirty="0">
                <a:latin typeface="Arial" panose="020B0604020202020204" pitchFamily="34" charset="0"/>
                <a:cs typeface="Arial" panose="020B0604020202020204" pitchFamily="34" charset="0"/>
              </a:rPr>
            </a:br>
            <a:r>
              <a:rPr lang="ro-RO" sz="2000" dirty="0">
                <a:latin typeface="Arial" panose="020B0604020202020204" pitchFamily="34" charset="0"/>
                <a:cs typeface="Arial" panose="020B0604020202020204" pitchFamily="34" charset="0"/>
              </a:rPr>
              <a:t>         Grupul Tinta (GT) vizat este de 350 persoane, cel putin 25 de persoane (o grupa de formare) pe fiecare judet. Vor fi astfel acoperite nevoile de formare in competente antreprenoriale in toate cele 7 judete ale regiunii. Grupul Tinta va fi compus din 350 persoane, absolvente ale invatamantului liceal, care intentioneaza sa infiinteze o afacere non-agricola in mediul urban din Regiunea Sud Muntenia, care au resedinta/domiciliul in regiunea de implementare si al caror statut pe piata muncii este: someri, persoane inactive sau persoane care au un loc de munca si doresc sa infiinteze o afacere in scopul crearii de noi locuri de munca. </a:t>
            </a:r>
            <a:br>
              <a:rPr lang="ro-RO" sz="2000" dirty="0">
                <a:latin typeface="Arial" panose="020B0604020202020204" pitchFamily="34" charset="0"/>
                <a:cs typeface="Arial" panose="020B0604020202020204" pitchFamily="34" charset="0"/>
              </a:rPr>
            </a:br>
            <a:r>
              <a:rPr lang="ro-RO" sz="2000" dirty="0">
                <a:solidFill>
                  <a:schemeClr val="accent1">
                    <a:lumMod val="75000"/>
                  </a:schemeClr>
                </a:solidFill>
                <a:latin typeface="Arial" panose="020B0604020202020204" pitchFamily="34" charset="0"/>
                <a:cs typeface="Arial" panose="020B0604020202020204" pitchFamily="34" charset="0"/>
              </a:rPr>
              <a:t/>
            </a:r>
            <a:br>
              <a:rPr lang="ro-RO" sz="2000" dirty="0">
                <a:solidFill>
                  <a:schemeClr val="accent1">
                    <a:lumMod val="75000"/>
                  </a:schemeClr>
                </a:solidFill>
                <a:latin typeface="Arial" panose="020B0604020202020204" pitchFamily="34" charset="0"/>
                <a:cs typeface="Arial" panose="020B0604020202020204" pitchFamily="34" charset="0"/>
              </a:rPr>
            </a:br>
            <a:r>
              <a:rPr lang="ro-RO" sz="2000" dirty="0">
                <a:latin typeface="Arial" panose="020B0604020202020204" pitchFamily="34" charset="0"/>
                <a:cs typeface="Arial" panose="020B0604020202020204" pitchFamily="34" charset="0"/>
              </a:rPr>
              <a:t>Cel putin 50% (175 persoane) din GT va fi reprezentat de femei. </a:t>
            </a: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ro-RO" sz="1100" dirty="0" smtClean="0"/>
              <a:t/>
            </a:r>
            <a:br>
              <a:rPr lang="ro-RO" sz="1100" dirty="0" smtClean="0"/>
            </a:br>
            <a:endParaRPr lang="ro-RO" sz="1100" kern="50" dirty="0">
              <a:effectLst/>
              <a:latin typeface="Arial" panose="020B0604020202020204" pitchFamily="34" charset="0"/>
              <a:ea typeface="Calibri" panose="020F0502020204030204" pitchFamily="34" charset="0"/>
              <a:cs typeface="Arial" panose="020B0604020202020204"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46275" y="502796"/>
            <a:ext cx="8721725" cy="1146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 name="Subtitle 2"/>
          <p:cNvSpPr txBox="1">
            <a:spLocks/>
          </p:cNvSpPr>
          <p:nvPr/>
        </p:nvSpPr>
        <p:spPr>
          <a:xfrm>
            <a:off x="1735137" y="5257801"/>
            <a:ext cx="9144000" cy="376084"/>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5000"/>
              </a:lnSpc>
              <a:spcBef>
                <a:spcPts val="0"/>
              </a:spcBef>
            </a:pP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Investim</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în</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dezvoltare</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durabilă</a:t>
            </a:r>
            <a:endParaRPr lang="en-US" sz="3600" kern="50" dirty="0" smtClean="0">
              <a:latin typeface="Calibri" panose="020F0502020204030204" pitchFamily="34" charset="0"/>
              <a:ea typeface="Calibri" panose="020F0502020204030204" pitchFamily="34" charset="0"/>
              <a:cs typeface="Arial" panose="020B0604020202020204" pitchFamily="34" charset="0"/>
            </a:endParaRPr>
          </a:p>
          <a:p>
            <a:pPr>
              <a:lnSpc>
                <a:spcPct val="105000"/>
              </a:lnSpc>
              <a:spcBef>
                <a:spcPts val="0"/>
              </a:spcBef>
              <a:tabLst>
                <a:tab pos="2581275" algn="l"/>
              </a:tabLst>
            </a:pPr>
            <a:r>
              <a:rPr lang="en-GB" sz="3600" kern="50" dirty="0" smtClean="0">
                <a:latin typeface="Arial" panose="020B0604020202020204" pitchFamily="34" charset="0"/>
                <a:ea typeface="Calibri" panose="020F0502020204030204" pitchFamily="34" charset="0"/>
                <a:cs typeface="Arial" panose="020B0604020202020204" pitchFamily="34" charset="0"/>
              </a:rPr>
              <a:t>Program </a:t>
            </a:r>
            <a:r>
              <a:rPr lang="en-GB" sz="3600" kern="50" dirty="0" err="1" smtClean="0">
                <a:latin typeface="Arial" panose="020B0604020202020204" pitchFamily="34" charset="0"/>
                <a:ea typeface="Calibri" panose="020F0502020204030204" pitchFamily="34" charset="0"/>
                <a:cs typeface="Arial" panose="020B0604020202020204" pitchFamily="34" charset="0"/>
              </a:rPr>
              <a:t>cofinanțat</a:t>
            </a:r>
            <a:r>
              <a:rPr lang="en-GB" sz="3600" kern="50" dirty="0" smtClean="0">
                <a:latin typeface="Arial" panose="020B0604020202020204" pitchFamily="34" charset="0"/>
                <a:ea typeface="Calibri" panose="020F0502020204030204" pitchFamily="34" charset="0"/>
                <a:cs typeface="Arial" panose="020B0604020202020204" pitchFamily="34" charset="0"/>
              </a:rPr>
              <a:t> din </a:t>
            </a:r>
            <a:r>
              <a:rPr lang="en-GB" sz="3600" kern="50" dirty="0" err="1" smtClean="0">
                <a:latin typeface="Arial" panose="020B0604020202020204" pitchFamily="34" charset="0"/>
                <a:ea typeface="Calibri" panose="020F0502020204030204" pitchFamily="34" charset="0"/>
                <a:cs typeface="Arial" panose="020B0604020202020204" pitchFamily="34" charset="0"/>
              </a:rPr>
              <a:t>Fondul</a:t>
            </a:r>
            <a:r>
              <a:rPr lang="en-GB" sz="3600" kern="50" dirty="0" smtClean="0">
                <a:latin typeface="Arial" panose="020B0604020202020204" pitchFamily="34" charset="0"/>
                <a:ea typeface="Calibri" panose="020F0502020204030204" pitchFamily="34" charset="0"/>
                <a:cs typeface="Arial" panose="020B0604020202020204" pitchFamily="34" charset="0"/>
              </a:rPr>
              <a:t> Social European </a:t>
            </a:r>
            <a:r>
              <a:rPr lang="en-GB" sz="3600" kern="50" dirty="0" err="1" smtClean="0">
                <a:latin typeface="Arial" panose="020B0604020202020204" pitchFamily="34" charset="0"/>
                <a:ea typeface="Calibri" panose="020F0502020204030204" pitchFamily="34" charset="0"/>
                <a:cs typeface="Arial" panose="020B0604020202020204" pitchFamily="34" charset="0"/>
              </a:rPr>
              <a:t>prin</a:t>
            </a:r>
            <a:r>
              <a:rPr lang="en-GB" sz="3600" kern="50" dirty="0" smtClean="0">
                <a:latin typeface="Arial" panose="020B0604020202020204" pitchFamily="34" charset="0"/>
                <a:ea typeface="Calibri" panose="020F0502020204030204" pitchFamily="34" charset="0"/>
                <a:cs typeface="Arial" panose="020B0604020202020204" pitchFamily="34" charset="0"/>
              </a:rPr>
              <a:t> </a:t>
            </a:r>
            <a:r>
              <a:rPr lang="en-GB" sz="3600" kern="50" dirty="0" err="1" smtClean="0">
                <a:latin typeface="Arial" panose="020B0604020202020204" pitchFamily="34" charset="0"/>
                <a:ea typeface="Calibri" panose="020F0502020204030204" pitchFamily="34" charset="0"/>
                <a:cs typeface="Arial" panose="020B0604020202020204" pitchFamily="34" charset="0"/>
              </a:rPr>
              <a:t>Programul</a:t>
            </a:r>
            <a:r>
              <a:rPr lang="en-GB" sz="3600" kern="50" dirty="0" smtClean="0">
                <a:latin typeface="Arial" panose="020B0604020202020204" pitchFamily="34" charset="0"/>
                <a:ea typeface="Calibri" panose="020F0502020204030204" pitchFamily="34" charset="0"/>
                <a:cs typeface="Arial" panose="020B0604020202020204" pitchFamily="34" charset="0"/>
              </a:rPr>
              <a:t> </a:t>
            </a:r>
            <a:r>
              <a:rPr lang="en-GB" sz="3600" kern="50" dirty="0" err="1" smtClean="0">
                <a:latin typeface="Arial" panose="020B0604020202020204" pitchFamily="34" charset="0"/>
                <a:ea typeface="Calibri" panose="020F0502020204030204" pitchFamily="34" charset="0"/>
                <a:cs typeface="Arial" panose="020B0604020202020204" pitchFamily="34" charset="0"/>
              </a:rPr>
              <a:t>Operațional</a:t>
            </a:r>
            <a:r>
              <a:rPr lang="en-GB" sz="3600" kern="50" dirty="0" smtClean="0">
                <a:latin typeface="Arial" panose="020B0604020202020204" pitchFamily="34" charset="0"/>
                <a:ea typeface="Calibri" panose="020F0502020204030204" pitchFamily="34" charset="0"/>
                <a:cs typeface="Arial" panose="020B0604020202020204" pitchFamily="34" charset="0"/>
              </a:rPr>
              <a:t> Capital </a:t>
            </a:r>
            <a:r>
              <a:rPr lang="en-GB" sz="3600" kern="50" dirty="0" err="1" smtClean="0">
                <a:latin typeface="Arial" panose="020B0604020202020204" pitchFamily="34" charset="0"/>
                <a:ea typeface="Calibri" panose="020F0502020204030204" pitchFamily="34" charset="0"/>
                <a:cs typeface="Arial" panose="020B0604020202020204" pitchFamily="34" charset="0"/>
              </a:rPr>
              <a:t>Uman</a:t>
            </a:r>
            <a:r>
              <a:rPr lang="en-GB" sz="3600" kern="50" dirty="0" smtClean="0">
                <a:latin typeface="Arial" panose="020B0604020202020204" pitchFamily="34" charset="0"/>
                <a:ea typeface="Calibri" panose="020F0502020204030204" pitchFamily="34" charset="0"/>
                <a:cs typeface="Arial" panose="020B0604020202020204" pitchFamily="34" charset="0"/>
              </a:rPr>
              <a:t> 2014-2020</a:t>
            </a:r>
            <a:endParaRPr lang="en-US" sz="3600" kern="50" dirty="0" smtClean="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10" name="Picture 9"/>
          <p:cNvPicPr>
            <a:picLocks noChangeAspect="1"/>
          </p:cNvPicPr>
          <p:nvPr/>
        </p:nvPicPr>
        <p:blipFill>
          <a:blip r:embed="rId3"/>
          <a:stretch>
            <a:fillRect/>
          </a:stretch>
        </p:blipFill>
        <p:spPr>
          <a:xfrm>
            <a:off x="5883321" y="5583051"/>
            <a:ext cx="742857" cy="914286"/>
          </a:xfrm>
          <a:prstGeom prst="rect">
            <a:avLst/>
          </a:prstGeom>
        </p:spPr>
      </p:pic>
    </p:spTree>
    <p:extLst>
      <p:ext uri="{BB962C8B-B14F-4D97-AF65-F5344CB8AC3E}">
        <p14:creationId xmlns:p14="http://schemas.microsoft.com/office/powerpoint/2010/main" val="39865974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2796" y="1828800"/>
            <a:ext cx="10366409" cy="3301465"/>
          </a:xfrm>
        </p:spPr>
        <p:txBody>
          <a:bodyPr anchor="t">
            <a:normAutofit/>
          </a:bodyPr>
          <a:lstStyle/>
          <a:p>
            <a:pPr marL="0" indent="0" algn="l"/>
            <a:r>
              <a:rPr lang="en-US" sz="2200" b="1" dirty="0" err="1" smtClean="0">
                <a:solidFill>
                  <a:schemeClr val="accent1">
                    <a:lumMod val="75000"/>
                  </a:schemeClr>
                </a:solidFill>
                <a:latin typeface="Arial" panose="020B0604020202020204" pitchFamily="34" charset="0"/>
                <a:cs typeface="Arial" panose="020B0604020202020204" pitchFamily="34" charset="0"/>
              </a:rPr>
              <a:t>Grup</a:t>
            </a:r>
            <a:r>
              <a:rPr lang="en-US" sz="2200" b="1" dirty="0" smtClean="0">
                <a:solidFill>
                  <a:schemeClr val="accent1">
                    <a:lumMod val="75000"/>
                  </a:schemeClr>
                </a:solidFill>
                <a:latin typeface="Arial" panose="020B0604020202020204" pitchFamily="34" charset="0"/>
                <a:cs typeface="Arial" panose="020B0604020202020204" pitchFamily="34" charset="0"/>
              </a:rPr>
              <a:t> </a:t>
            </a:r>
            <a:r>
              <a:rPr lang="en-US" sz="2200" b="1" dirty="0" err="1" smtClean="0">
                <a:solidFill>
                  <a:schemeClr val="accent1">
                    <a:lumMod val="75000"/>
                  </a:schemeClr>
                </a:solidFill>
                <a:latin typeface="Arial" panose="020B0604020202020204" pitchFamily="34" charset="0"/>
                <a:cs typeface="Arial" panose="020B0604020202020204" pitchFamily="34" charset="0"/>
              </a:rPr>
              <a:t>Tinta</a:t>
            </a:r>
            <a:r>
              <a:rPr lang="en-US" sz="2200" b="1" dirty="0" smtClean="0">
                <a:solidFill>
                  <a:schemeClr val="accent1">
                    <a:lumMod val="75000"/>
                  </a:schemeClr>
                </a:solidFill>
                <a:latin typeface="Arial" panose="020B0604020202020204" pitchFamily="34" charset="0"/>
                <a:cs typeface="Arial" panose="020B0604020202020204" pitchFamily="34" charset="0"/>
              </a:rPr>
              <a:t> – </a:t>
            </a:r>
            <a:r>
              <a:rPr lang="en-US" sz="2200" b="1" dirty="0" err="1" smtClean="0">
                <a:solidFill>
                  <a:schemeClr val="accent1">
                    <a:lumMod val="75000"/>
                  </a:schemeClr>
                </a:solidFill>
                <a:latin typeface="Arial" panose="020B0604020202020204" pitchFamily="34" charset="0"/>
                <a:cs typeface="Arial" panose="020B0604020202020204" pitchFamily="34" charset="0"/>
              </a:rPr>
              <a:t>generalitati</a:t>
            </a:r>
            <a:r>
              <a:rPr lang="ro-RO" sz="2200" b="1" dirty="0" smtClean="0">
                <a:solidFill>
                  <a:schemeClr val="accent1">
                    <a:lumMod val="75000"/>
                  </a:schemeClr>
                </a:solidFill>
                <a:latin typeface="Arial" panose="020B0604020202020204" pitchFamily="34" charset="0"/>
                <a:cs typeface="Arial" panose="020B0604020202020204" pitchFamily="34" charset="0"/>
              </a:rPr>
              <a:t/>
            </a:r>
            <a:br>
              <a:rPr lang="ro-RO" sz="2200" b="1" dirty="0" smtClean="0">
                <a:solidFill>
                  <a:schemeClr val="accent1">
                    <a:lumMod val="75000"/>
                  </a:schemeClr>
                </a:solidFill>
                <a:latin typeface="Arial" panose="020B0604020202020204" pitchFamily="34" charset="0"/>
                <a:cs typeface="Arial" panose="020B0604020202020204" pitchFamily="34" charset="0"/>
              </a:rPr>
            </a:br>
            <a:r>
              <a:rPr lang="ro-RO" sz="2000" dirty="0" smtClean="0">
                <a:latin typeface="Arial" panose="020B0604020202020204" pitchFamily="34" charset="0"/>
                <a:cs typeface="Arial" panose="020B0604020202020204" pitchFamily="34" charset="0"/>
              </a:rPr>
              <a:t/>
            </a:r>
            <a:br>
              <a:rPr lang="ro-RO" sz="2000" dirty="0" smtClean="0">
                <a:latin typeface="Arial" panose="020B0604020202020204" pitchFamily="34" charset="0"/>
                <a:cs typeface="Arial" panose="020B0604020202020204" pitchFamily="34" charset="0"/>
              </a:rPr>
            </a:br>
            <a:r>
              <a:rPr lang="ro-RO" sz="2000" dirty="0" smtClean="0">
                <a:latin typeface="Arial" panose="020B0604020202020204" pitchFamily="34" charset="0"/>
                <a:cs typeface="Arial" panose="020B0604020202020204" pitchFamily="34" charset="0"/>
              </a:rPr>
              <a:t>Pentru </a:t>
            </a:r>
            <a:r>
              <a:rPr lang="ro-RO" sz="2000" dirty="0">
                <a:latin typeface="Arial" panose="020B0604020202020204" pitchFamily="34" charset="0"/>
                <a:cs typeface="Arial" panose="020B0604020202020204" pitchFamily="34" charset="0"/>
              </a:rPr>
              <a:t>a acoperi nevoile GT in ce priveste dobandirea de competente antreprenoriale va fi organizat un curs de Competente Antreprenoriale, cu durata de 60 de ore, organizat pe 5 module. Pentru a acoperi atat nevoile de acumulare de cunostinte teoretice, cat si pe cele de dobandire de competente practice, cursul va fi structurat pe 30 de ore teorie si 30 de ore practica (studii de caz). Orele destinate practicii vor fi desfasurate in mod interactiv, cursantii urmand sa participe activ la dezbaterea si rezolvarea studiilor de caz. Studiile de caz referitoare la Planurile de Afaceri vor pleca de la ideile de afaceri pe care cursantii vor sa le inscrie in competitie. </a:t>
            </a: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ro-RO" sz="1100" dirty="0" smtClean="0"/>
              <a:t/>
            </a:r>
            <a:br>
              <a:rPr lang="ro-RO" sz="1100" dirty="0" smtClean="0"/>
            </a:br>
            <a:endParaRPr lang="ro-RO" sz="1100" kern="50" dirty="0">
              <a:effectLst/>
              <a:latin typeface="Arial" panose="020B0604020202020204" pitchFamily="34" charset="0"/>
              <a:ea typeface="Calibri" panose="020F0502020204030204" pitchFamily="34" charset="0"/>
              <a:cs typeface="Arial" panose="020B0604020202020204"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46275" y="502796"/>
            <a:ext cx="8721725" cy="1146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 name="Subtitle 2"/>
          <p:cNvSpPr txBox="1">
            <a:spLocks/>
          </p:cNvSpPr>
          <p:nvPr/>
        </p:nvSpPr>
        <p:spPr>
          <a:xfrm>
            <a:off x="1735137" y="5257801"/>
            <a:ext cx="9144000" cy="376084"/>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5000"/>
              </a:lnSpc>
              <a:spcBef>
                <a:spcPts val="0"/>
              </a:spcBef>
            </a:pP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Investim</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în</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dezvoltare</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durabilă</a:t>
            </a:r>
            <a:endParaRPr lang="en-US" sz="3600" kern="50" dirty="0" smtClean="0">
              <a:latin typeface="Calibri" panose="020F0502020204030204" pitchFamily="34" charset="0"/>
              <a:ea typeface="Calibri" panose="020F0502020204030204" pitchFamily="34" charset="0"/>
              <a:cs typeface="Arial" panose="020B0604020202020204" pitchFamily="34" charset="0"/>
            </a:endParaRPr>
          </a:p>
          <a:p>
            <a:pPr>
              <a:lnSpc>
                <a:spcPct val="105000"/>
              </a:lnSpc>
              <a:spcBef>
                <a:spcPts val="0"/>
              </a:spcBef>
              <a:tabLst>
                <a:tab pos="2581275" algn="l"/>
              </a:tabLst>
            </a:pPr>
            <a:r>
              <a:rPr lang="en-GB" sz="3600" kern="50" dirty="0" smtClean="0">
                <a:latin typeface="Arial" panose="020B0604020202020204" pitchFamily="34" charset="0"/>
                <a:ea typeface="Calibri" panose="020F0502020204030204" pitchFamily="34" charset="0"/>
                <a:cs typeface="Arial" panose="020B0604020202020204" pitchFamily="34" charset="0"/>
              </a:rPr>
              <a:t>Program </a:t>
            </a:r>
            <a:r>
              <a:rPr lang="en-GB" sz="3600" kern="50" dirty="0" err="1" smtClean="0">
                <a:latin typeface="Arial" panose="020B0604020202020204" pitchFamily="34" charset="0"/>
                <a:ea typeface="Calibri" panose="020F0502020204030204" pitchFamily="34" charset="0"/>
                <a:cs typeface="Arial" panose="020B0604020202020204" pitchFamily="34" charset="0"/>
              </a:rPr>
              <a:t>cofinanțat</a:t>
            </a:r>
            <a:r>
              <a:rPr lang="en-GB" sz="3600" kern="50" dirty="0" smtClean="0">
                <a:latin typeface="Arial" panose="020B0604020202020204" pitchFamily="34" charset="0"/>
                <a:ea typeface="Calibri" panose="020F0502020204030204" pitchFamily="34" charset="0"/>
                <a:cs typeface="Arial" panose="020B0604020202020204" pitchFamily="34" charset="0"/>
              </a:rPr>
              <a:t> din </a:t>
            </a:r>
            <a:r>
              <a:rPr lang="en-GB" sz="3600" kern="50" dirty="0" err="1" smtClean="0">
                <a:latin typeface="Arial" panose="020B0604020202020204" pitchFamily="34" charset="0"/>
                <a:ea typeface="Calibri" panose="020F0502020204030204" pitchFamily="34" charset="0"/>
                <a:cs typeface="Arial" panose="020B0604020202020204" pitchFamily="34" charset="0"/>
              </a:rPr>
              <a:t>Fondul</a:t>
            </a:r>
            <a:r>
              <a:rPr lang="en-GB" sz="3600" kern="50" dirty="0" smtClean="0">
                <a:latin typeface="Arial" panose="020B0604020202020204" pitchFamily="34" charset="0"/>
                <a:ea typeface="Calibri" panose="020F0502020204030204" pitchFamily="34" charset="0"/>
                <a:cs typeface="Arial" panose="020B0604020202020204" pitchFamily="34" charset="0"/>
              </a:rPr>
              <a:t> Social European </a:t>
            </a:r>
            <a:r>
              <a:rPr lang="en-GB" sz="3600" kern="50" dirty="0" err="1" smtClean="0">
                <a:latin typeface="Arial" panose="020B0604020202020204" pitchFamily="34" charset="0"/>
                <a:ea typeface="Calibri" panose="020F0502020204030204" pitchFamily="34" charset="0"/>
                <a:cs typeface="Arial" panose="020B0604020202020204" pitchFamily="34" charset="0"/>
              </a:rPr>
              <a:t>prin</a:t>
            </a:r>
            <a:r>
              <a:rPr lang="en-GB" sz="3600" kern="50" dirty="0" smtClean="0">
                <a:latin typeface="Arial" panose="020B0604020202020204" pitchFamily="34" charset="0"/>
                <a:ea typeface="Calibri" panose="020F0502020204030204" pitchFamily="34" charset="0"/>
                <a:cs typeface="Arial" panose="020B0604020202020204" pitchFamily="34" charset="0"/>
              </a:rPr>
              <a:t> </a:t>
            </a:r>
            <a:r>
              <a:rPr lang="en-GB" sz="3600" kern="50" dirty="0" err="1" smtClean="0">
                <a:latin typeface="Arial" panose="020B0604020202020204" pitchFamily="34" charset="0"/>
                <a:ea typeface="Calibri" panose="020F0502020204030204" pitchFamily="34" charset="0"/>
                <a:cs typeface="Arial" panose="020B0604020202020204" pitchFamily="34" charset="0"/>
              </a:rPr>
              <a:t>Programul</a:t>
            </a:r>
            <a:r>
              <a:rPr lang="en-GB" sz="3600" kern="50" dirty="0" smtClean="0">
                <a:latin typeface="Arial" panose="020B0604020202020204" pitchFamily="34" charset="0"/>
                <a:ea typeface="Calibri" panose="020F0502020204030204" pitchFamily="34" charset="0"/>
                <a:cs typeface="Arial" panose="020B0604020202020204" pitchFamily="34" charset="0"/>
              </a:rPr>
              <a:t> </a:t>
            </a:r>
            <a:r>
              <a:rPr lang="en-GB" sz="3600" kern="50" dirty="0" err="1" smtClean="0">
                <a:latin typeface="Arial" panose="020B0604020202020204" pitchFamily="34" charset="0"/>
                <a:ea typeface="Calibri" panose="020F0502020204030204" pitchFamily="34" charset="0"/>
                <a:cs typeface="Arial" panose="020B0604020202020204" pitchFamily="34" charset="0"/>
              </a:rPr>
              <a:t>Operațional</a:t>
            </a:r>
            <a:r>
              <a:rPr lang="en-GB" sz="3600" kern="50" dirty="0" smtClean="0">
                <a:latin typeface="Arial" panose="020B0604020202020204" pitchFamily="34" charset="0"/>
                <a:ea typeface="Calibri" panose="020F0502020204030204" pitchFamily="34" charset="0"/>
                <a:cs typeface="Arial" panose="020B0604020202020204" pitchFamily="34" charset="0"/>
              </a:rPr>
              <a:t> Capital </a:t>
            </a:r>
            <a:r>
              <a:rPr lang="en-GB" sz="3600" kern="50" dirty="0" err="1" smtClean="0">
                <a:latin typeface="Arial" panose="020B0604020202020204" pitchFamily="34" charset="0"/>
                <a:ea typeface="Calibri" panose="020F0502020204030204" pitchFamily="34" charset="0"/>
                <a:cs typeface="Arial" panose="020B0604020202020204" pitchFamily="34" charset="0"/>
              </a:rPr>
              <a:t>Uman</a:t>
            </a:r>
            <a:r>
              <a:rPr lang="en-GB" sz="3600" kern="50" dirty="0" smtClean="0">
                <a:latin typeface="Arial" panose="020B0604020202020204" pitchFamily="34" charset="0"/>
                <a:ea typeface="Calibri" panose="020F0502020204030204" pitchFamily="34" charset="0"/>
                <a:cs typeface="Arial" panose="020B0604020202020204" pitchFamily="34" charset="0"/>
              </a:rPr>
              <a:t> 2014-2020</a:t>
            </a:r>
            <a:endParaRPr lang="en-US" sz="3600" kern="50" dirty="0" smtClean="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10" name="Picture 9"/>
          <p:cNvPicPr>
            <a:picLocks noChangeAspect="1"/>
          </p:cNvPicPr>
          <p:nvPr/>
        </p:nvPicPr>
        <p:blipFill>
          <a:blip r:embed="rId3"/>
          <a:stretch>
            <a:fillRect/>
          </a:stretch>
        </p:blipFill>
        <p:spPr>
          <a:xfrm>
            <a:off x="5883321" y="5583051"/>
            <a:ext cx="742857" cy="914286"/>
          </a:xfrm>
          <a:prstGeom prst="rect">
            <a:avLst/>
          </a:prstGeom>
        </p:spPr>
      </p:pic>
    </p:spTree>
    <p:extLst>
      <p:ext uri="{BB962C8B-B14F-4D97-AF65-F5344CB8AC3E}">
        <p14:creationId xmlns:p14="http://schemas.microsoft.com/office/powerpoint/2010/main" val="33208703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2796" y="1828800"/>
            <a:ext cx="10366409" cy="3301465"/>
          </a:xfrm>
        </p:spPr>
        <p:txBody>
          <a:bodyPr anchor="t">
            <a:normAutofit fontScale="90000"/>
          </a:bodyPr>
          <a:lstStyle/>
          <a:p>
            <a:pPr marL="0" indent="0" algn="l"/>
            <a:r>
              <a:rPr lang="en-US" sz="2200" b="1" dirty="0" err="1" smtClean="0">
                <a:solidFill>
                  <a:schemeClr val="accent1">
                    <a:lumMod val="75000"/>
                  </a:schemeClr>
                </a:solidFill>
                <a:latin typeface="Arial" panose="020B0604020202020204" pitchFamily="34" charset="0"/>
                <a:cs typeface="Arial" panose="020B0604020202020204" pitchFamily="34" charset="0"/>
              </a:rPr>
              <a:t>Grup</a:t>
            </a:r>
            <a:r>
              <a:rPr lang="en-US" sz="2200" b="1" dirty="0" smtClean="0">
                <a:solidFill>
                  <a:schemeClr val="accent1">
                    <a:lumMod val="75000"/>
                  </a:schemeClr>
                </a:solidFill>
                <a:latin typeface="Arial" panose="020B0604020202020204" pitchFamily="34" charset="0"/>
                <a:cs typeface="Arial" panose="020B0604020202020204" pitchFamily="34" charset="0"/>
              </a:rPr>
              <a:t> </a:t>
            </a:r>
            <a:r>
              <a:rPr lang="en-US" sz="2200" b="1" dirty="0" err="1" smtClean="0">
                <a:solidFill>
                  <a:schemeClr val="accent1">
                    <a:lumMod val="75000"/>
                  </a:schemeClr>
                </a:solidFill>
                <a:latin typeface="Arial" panose="020B0604020202020204" pitchFamily="34" charset="0"/>
                <a:cs typeface="Arial" panose="020B0604020202020204" pitchFamily="34" charset="0"/>
              </a:rPr>
              <a:t>Tinta</a:t>
            </a:r>
            <a:r>
              <a:rPr lang="en-US" sz="2200" b="1" dirty="0" smtClean="0">
                <a:solidFill>
                  <a:schemeClr val="accent1">
                    <a:lumMod val="75000"/>
                  </a:schemeClr>
                </a:solidFill>
                <a:latin typeface="Arial" panose="020B0604020202020204" pitchFamily="34" charset="0"/>
                <a:cs typeface="Arial" panose="020B0604020202020204" pitchFamily="34" charset="0"/>
              </a:rPr>
              <a:t> – </a:t>
            </a:r>
            <a:r>
              <a:rPr lang="en-US" sz="2200" b="1" dirty="0" err="1" smtClean="0">
                <a:solidFill>
                  <a:schemeClr val="accent1">
                    <a:lumMod val="75000"/>
                  </a:schemeClr>
                </a:solidFill>
                <a:latin typeface="Arial" panose="020B0604020202020204" pitchFamily="34" charset="0"/>
                <a:cs typeface="Arial" panose="020B0604020202020204" pitchFamily="34" charset="0"/>
              </a:rPr>
              <a:t>generalitati</a:t>
            </a:r>
            <a:r>
              <a:rPr lang="ro-RO" sz="2000" dirty="0" smtClean="0">
                <a:latin typeface="Arial" panose="020B0604020202020204" pitchFamily="34" charset="0"/>
                <a:cs typeface="Arial" panose="020B0604020202020204" pitchFamily="34" charset="0"/>
              </a:rPr>
              <a:t/>
            </a:r>
            <a:br>
              <a:rPr lang="ro-RO" sz="2000" dirty="0" smtClean="0">
                <a:latin typeface="Arial" panose="020B0604020202020204" pitchFamily="34" charset="0"/>
                <a:cs typeface="Arial" panose="020B0604020202020204" pitchFamily="34" charset="0"/>
              </a:rPr>
            </a:br>
            <a:r>
              <a:rPr lang="ro-RO" sz="2000" b="1" dirty="0">
                <a:latin typeface="Arial" panose="020B0604020202020204" pitchFamily="34" charset="0"/>
                <a:cs typeface="Arial" panose="020B0604020202020204" pitchFamily="34" charset="0"/>
              </a:rPr>
              <a:t/>
            </a:r>
            <a:br>
              <a:rPr lang="ro-RO" sz="2000" b="1" dirty="0">
                <a:latin typeface="Arial" panose="020B0604020202020204" pitchFamily="34" charset="0"/>
                <a:cs typeface="Arial" panose="020B0604020202020204" pitchFamily="34" charset="0"/>
              </a:rPr>
            </a:br>
            <a:r>
              <a:rPr lang="ro-RO" sz="2000" dirty="0">
                <a:latin typeface="Arial" panose="020B0604020202020204" pitchFamily="34" charset="0"/>
                <a:cs typeface="Arial" panose="020B0604020202020204" pitchFamily="34" charset="0"/>
              </a:rPr>
              <a:t>         </a:t>
            </a:r>
            <a:r>
              <a:rPr lang="ro-RO" sz="2000" dirty="0" smtClean="0">
                <a:latin typeface="Arial" panose="020B0604020202020204" pitchFamily="34" charset="0"/>
                <a:cs typeface="Arial" panose="020B0604020202020204" pitchFamily="34" charset="0"/>
              </a:rPr>
              <a:t>Vor </a:t>
            </a:r>
            <a:r>
              <a:rPr lang="ro-RO" sz="2000" dirty="0">
                <a:latin typeface="Arial" panose="020B0604020202020204" pitchFamily="34" charset="0"/>
                <a:cs typeface="Arial" panose="020B0604020202020204" pitchFamily="34" charset="0"/>
              </a:rPr>
              <a:t>fi alcatuite 14 grupe de formare, cel putin cate una pe fiecare judet de implementare. Dintre cei 350 de membri ai GT, absolventi ai invatamantului liceal, inrolati in programul de formare profesionala, cel putin 300 vor finaliza programul prin obtinerea de certificate recunoscute ANC. Dintre acestia, 50%, respectiv 150 vor fi femei. Finalizarea programului va fi conditionata de intocmirea unui Plan de Afaceri si sustinerea unui examen de absolvire in fata unei comisii. Ulterior absolvirii cursului de Competente Antreprenoriale va fi organizata o Competitie de Planuri de Afaceri, in urma careia 42 de planuri de afaceri vor fi finantate prin schema de ajutor de minimis cu pana la echivalentul a 40000 euro. In vederea incurajarii participarii la Competitia de Planuri de Afaceri a tuturor celor care finalizeaza cursul, au fost prevazute in proiect premii pentru cei care isi inscriu Planul de Afaceri in competitie.</a:t>
            </a: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ro-RO" sz="1100" dirty="0" smtClean="0"/>
              <a:t/>
            </a:r>
            <a:br>
              <a:rPr lang="ro-RO" sz="1100" dirty="0" smtClean="0"/>
            </a:br>
            <a:endParaRPr lang="ro-RO" sz="1100" kern="50" dirty="0">
              <a:effectLst/>
              <a:latin typeface="Arial" panose="020B0604020202020204" pitchFamily="34" charset="0"/>
              <a:ea typeface="Calibri" panose="020F0502020204030204" pitchFamily="34" charset="0"/>
              <a:cs typeface="Arial" panose="020B0604020202020204"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46275" y="502796"/>
            <a:ext cx="8721725" cy="1146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 name="Subtitle 2"/>
          <p:cNvSpPr txBox="1">
            <a:spLocks/>
          </p:cNvSpPr>
          <p:nvPr/>
        </p:nvSpPr>
        <p:spPr>
          <a:xfrm>
            <a:off x="1735137" y="5257801"/>
            <a:ext cx="9144000" cy="376084"/>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5000"/>
              </a:lnSpc>
              <a:spcBef>
                <a:spcPts val="0"/>
              </a:spcBef>
            </a:pP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Investim</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în</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dezvoltare</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durabilă</a:t>
            </a:r>
            <a:endParaRPr lang="en-US" sz="3600" kern="50" dirty="0" smtClean="0">
              <a:latin typeface="Calibri" panose="020F0502020204030204" pitchFamily="34" charset="0"/>
              <a:ea typeface="Calibri" panose="020F0502020204030204" pitchFamily="34" charset="0"/>
              <a:cs typeface="Arial" panose="020B0604020202020204" pitchFamily="34" charset="0"/>
            </a:endParaRPr>
          </a:p>
          <a:p>
            <a:pPr>
              <a:lnSpc>
                <a:spcPct val="105000"/>
              </a:lnSpc>
              <a:spcBef>
                <a:spcPts val="0"/>
              </a:spcBef>
              <a:tabLst>
                <a:tab pos="2581275" algn="l"/>
              </a:tabLst>
            </a:pPr>
            <a:r>
              <a:rPr lang="en-GB" sz="3600" kern="50" dirty="0" smtClean="0">
                <a:latin typeface="Arial" panose="020B0604020202020204" pitchFamily="34" charset="0"/>
                <a:ea typeface="Calibri" panose="020F0502020204030204" pitchFamily="34" charset="0"/>
                <a:cs typeface="Arial" panose="020B0604020202020204" pitchFamily="34" charset="0"/>
              </a:rPr>
              <a:t>Program </a:t>
            </a:r>
            <a:r>
              <a:rPr lang="en-GB" sz="3600" kern="50" dirty="0" err="1" smtClean="0">
                <a:latin typeface="Arial" panose="020B0604020202020204" pitchFamily="34" charset="0"/>
                <a:ea typeface="Calibri" panose="020F0502020204030204" pitchFamily="34" charset="0"/>
                <a:cs typeface="Arial" panose="020B0604020202020204" pitchFamily="34" charset="0"/>
              </a:rPr>
              <a:t>cofinanțat</a:t>
            </a:r>
            <a:r>
              <a:rPr lang="en-GB" sz="3600" kern="50" dirty="0" smtClean="0">
                <a:latin typeface="Arial" panose="020B0604020202020204" pitchFamily="34" charset="0"/>
                <a:ea typeface="Calibri" panose="020F0502020204030204" pitchFamily="34" charset="0"/>
                <a:cs typeface="Arial" panose="020B0604020202020204" pitchFamily="34" charset="0"/>
              </a:rPr>
              <a:t> din </a:t>
            </a:r>
            <a:r>
              <a:rPr lang="en-GB" sz="3600" kern="50" dirty="0" err="1" smtClean="0">
                <a:latin typeface="Arial" panose="020B0604020202020204" pitchFamily="34" charset="0"/>
                <a:ea typeface="Calibri" panose="020F0502020204030204" pitchFamily="34" charset="0"/>
                <a:cs typeface="Arial" panose="020B0604020202020204" pitchFamily="34" charset="0"/>
              </a:rPr>
              <a:t>Fondul</a:t>
            </a:r>
            <a:r>
              <a:rPr lang="en-GB" sz="3600" kern="50" dirty="0" smtClean="0">
                <a:latin typeface="Arial" panose="020B0604020202020204" pitchFamily="34" charset="0"/>
                <a:ea typeface="Calibri" panose="020F0502020204030204" pitchFamily="34" charset="0"/>
                <a:cs typeface="Arial" panose="020B0604020202020204" pitchFamily="34" charset="0"/>
              </a:rPr>
              <a:t> Social European </a:t>
            </a:r>
            <a:r>
              <a:rPr lang="en-GB" sz="3600" kern="50" dirty="0" err="1" smtClean="0">
                <a:latin typeface="Arial" panose="020B0604020202020204" pitchFamily="34" charset="0"/>
                <a:ea typeface="Calibri" panose="020F0502020204030204" pitchFamily="34" charset="0"/>
                <a:cs typeface="Arial" panose="020B0604020202020204" pitchFamily="34" charset="0"/>
              </a:rPr>
              <a:t>prin</a:t>
            </a:r>
            <a:r>
              <a:rPr lang="en-GB" sz="3600" kern="50" dirty="0" smtClean="0">
                <a:latin typeface="Arial" panose="020B0604020202020204" pitchFamily="34" charset="0"/>
                <a:ea typeface="Calibri" panose="020F0502020204030204" pitchFamily="34" charset="0"/>
                <a:cs typeface="Arial" panose="020B0604020202020204" pitchFamily="34" charset="0"/>
              </a:rPr>
              <a:t> </a:t>
            </a:r>
            <a:r>
              <a:rPr lang="en-GB" sz="3600" kern="50" dirty="0" err="1" smtClean="0">
                <a:latin typeface="Arial" panose="020B0604020202020204" pitchFamily="34" charset="0"/>
                <a:ea typeface="Calibri" panose="020F0502020204030204" pitchFamily="34" charset="0"/>
                <a:cs typeface="Arial" panose="020B0604020202020204" pitchFamily="34" charset="0"/>
              </a:rPr>
              <a:t>Programul</a:t>
            </a:r>
            <a:r>
              <a:rPr lang="en-GB" sz="3600" kern="50" dirty="0" smtClean="0">
                <a:latin typeface="Arial" panose="020B0604020202020204" pitchFamily="34" charset="0"/>
                <a:ea typeface="Calibri" panose="020F0502020204030204" pitchFamily="34" charset="0"/>
                <a:cs typeface="Arial" panose="020B0604020202020204" pitchFamily="34" charset="0"/>
              </a:rPr>
              <a:t> </a:t>
            </a:r>
            <a:r>
              <a:rPr lang="en-GB" sz="3600" kern="50" dirty="0" err="1" smtClean="0">
                <a:latin typeface="Arial" panose="020B0604020202020204" pitchFamily="34" charset="0"/>
                <a:ea typeface="Calibri" panose="020F0502020204030204" pitchFamily="34" charset="0"/>
                <a:cs typeface="Arial" panose="020B0604020202020204" pitchFamily="34" charset="0"/>
              </a:rPr>
              <a:t>Operațional</a:t>
            </a:r>
            <a:r>
              <a:rPr lang="en-GB" sz="3600" kern="50" dirty="0" smtClean="0">
                <a:latin typeface="Arial" panose="020B0604020202020204" pitchFamily="34" charset="0"/>
                <a:ea typeface="Calibri" panose="020F0502020204030204" pitchFamily="34" charset="0"/>
                <a:cs typeface="Arial" panose="020B0604020202020204" pitchFamily="34" charset="0"/>
              </a:rPr>
              <a:t> Capital </a:t>
            </a:r>
            <a:r>
              <a:rPr lang="en-GB" sz="3600" kern="50" dirty="0" err="1" smtClean="0">
                <a:latin typeface="Arial" panose="020B0604020202020204" pitchFamily="34" charset="0"/>
                <a:ea typeface="Calibri" panose="020F0502020204030204" pitchFamily="34" charset="0"/>
                <a:cs typeface="Arial" panose="020B0604020202020204" pitchFamily="34" charset="0"/>
              </a:rPr>
              <a:t>Uman</a:t>
            </a:r>
            <a:r>
              <a:rPr lang="en-GB" sz="3600" kern="50" dirty="0" smtClean="0">
                <a:latin typeface="Arial" panose="020B0604020202020204" pitchFamily="34" charset="0"/>
                <a:ea typeface="Calibri" panose="020F0502020204030204" pitchFamily="34" charset="0"/>
                <a:cs typeface="Arial" panose="020B0604020202020204" pitchFamily="34" charset="0"/>
              </a:rPr>
              <a:t> 2014-2020</a:t>
            </a:r>
            <a:endParaRPr lang="en-US" sz="3600" kern="50" dirty="0" smtClean="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10" name="Picture 9"/>
          <p:cNvPicPr>
            <a:picLocks noChangeAspect="1"/>
          </p:cNvPicPr>
          <p:nvPr/>
        </p:nvPicPr>
        <p:blipFill>
          <a:blip r:embed="rId3"/>
          <a:stretch>
            <a:fillRect/>
          </a:stretch>
        </p:blipFill>
        <p:spPr>
          <a:xfrm>
            <a:off x="5883321" y="5583051"/>
            <a:ext cx="742857" cy="914286"/>
          </a:xfrm>
          <a:prstGeom prst="rect">
            <a:avLst/>
          </a:prstGeom>
        </p:spPr>
      </p:pic>
    </p:spTree>
    <p:extLst>
      <p:ext uri="{BB962C8B-B14F-4D97-AF65-F5344CB8AC3E}">
        <p14:creationId xmlns:p14="http://schemas.microsoft.com/office/powerpoint/2010/main" val="6506508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2796" y="1828800"/>
            <a:ext cx="10366409" cy="3301465"/>
          </a:xfrm>
        </p:spPr>
        <p:txBody>
          <a:bodyPr anchor="t">
            <a:normAutofit fontScale="90000"/>
          </a:bodyPr>
          <a:lstStyle/>
          <a:p>
            <a:pPr marL="0" indent="0" algn="l"/>
            <a:r>
              <a:rPr lang="en-US" sz="2200" b="1" dirty="0" err="1" smtClean="0">
                <a:solidFill>
                  <a:schemeClr val="accent1">
                    <a:lumMod val="75000"/>
                  </a:schemeClr>
                </a:solidFill>
                <a:latin typeface="Arial" panose="020B0604020202020204" pitchFamily="34" charset="0"/>
                <a:cs typeface="Arial" panose="020B0604020202020204" pitchFamily="34" charset="0"/>
              </a:rPr>
              <a:t>Grup</a:t>
            </a:r>
            <a:r>
              <a:rPr lang="en-US" sz="2200" b="1" dirty="0" smtClean="0">
                <a:solidFill>
                  <a:schemeClr val="accent1">
                    <a:lumMod val="75000"/>
                  </a:schemeClr>
                </a:solidFill>
                <a:latin typeface="Arial" panose="020B0604020202020204" pitchFamily="34" charset="0"/>
                <a:cs typeface="Arial" panose="020B0604020202020204" pitchFamily="34" charset="0"/>
              </a:rPr>
              <a:t> </a:t>
            </a:r>
            <a:r>
              <a:rPr lang="en-US" sz="2200" b="1" dirty="0" err="1" smtClean="0">
                <a:solidFill>
                  <a:schemeClr val="accent1">
                    <a:lumMod val="75000"/>
                  </a:schemeClr>
                </a:solidFill>
                <a:latin typeface="Arial" panose="020B0604020202020204" pitchFamily="34" charset="0"/>
                <a:cs typeface="Arial" panose="020B0604020202020204" pitchFamily="34" charset="0"/>
              </a:rPr>
              <a:t>Tinta</a:t>
            </a:r>
            <a:r>
              <a:rPr lang="en-US" sz="2200" b="1" dirty="0" smtClean="0">
                <a:solidFill>
                  <a:schemeClr val="accent1">
                    <a:lumMod val="75000"/>
                  </a:schemeClr>
                </a:solidFill>
                <a:latin typeface="Arial" panose="020B0604020202020204" pitchFamily="34" charset="0"/>
                <a:cs typeface="Arial" panose="020B0604020202020204" pitchFamily="34" charset="0"/>
              </a:rPr>
              <a:t> – </a:t>
            </a:r>
            <a:r>
              <a:rPr lang="en-US" sz="2200" b="1" dirty="0" err="1" smtClean="0">
                <a:solidFill>
                  <a:schemeClr val="accent1">
                    <a:lumMod val="75000"/>
                  </a:schemeClr>
                </a:solidFill>
                <a:latin typeface="Arial" panose="020B0604020202020204" pitchFamily="34" charset="0"/>
                <a:cs typeface="Arial" panose="020B0604020202020204" pitchFamily="34" charset="0"/>
              </a:rPr>
              <a:t>generalitati</a:t>
            </a:r>
            <a:r>
              <a:rPr lang="ro-RO" sz="2000" dirty="0" smtClean="0">
                <a:latin typeface="Arial" panose="020B0604020202020204" pitchFamily="34" charset="0"/>
                <a:cs typeface="Arial" panose="020B0604020202020204" pitchFamily="34" charset="0"/>
              </a:rPr>
              <a:t/>
            </a:r>
            <a:br>
              <a:rPr lang="ro-RO" sz="2000" dirty="0" smtClean="0">
                <a:latin typeface="Arial" panose="020B0604020202020204" pitchFamily="34" charset="0"/>
                <a:cs typeface="Arial" panose="020B0604020202020204" pitchFamily="34" charset="0"/>
              </a:rPr>
            </a:br>
            <a:r>
              <a:rPr lang="ro-RO" sz="2000" b="1" dirty="0">
                <a:latin typeface="Arial" panose="020B0604020202020204" pitchFamily="34" charset="0"/>
                <a:cs typeface="Arial" panose="020B0604020202020204" pitchFamily="34" charset="0"/>
              </a:rPr>
              <a:t/>
            </a:r>
            <a:br>
              <a:rPr lang="ro-RO" sz="2000" b="1" dirty="0">
                <a:latin typeface="Arial" panose="020B0604020202020204" pitchFamily="34" charset="0"/>
                <a:cs typeface="Arial" panose="020B0604020202020204" pitchFamily="34" charset="0"/>
              </a:rPr>
            </a:br>
            <a:r>
              <a:rPr lang="ro-RO" sz="2000" dirty="0">
                <a:latin typeface="Arial" panose="020B0604020202020204" pitchFamily="34" charset="0"/>
                <a:cs typeface="Arial" panose="020B0604020202020204" pitchFamily="34" charset="0"/>
              </a:rPr>
              <a:t>         Pentru cei 42 de castigatori vor fi organizate stagii de practica in intreprinderi din acelasi domeniu (cod CAEN) ca cel in care va fi infiintata afacerea finantata, practica fiind supravegheata si indrumata de cate un mentor din cadrul intreprinderii unde se va desfasura. Cei 42 de castigatori ai Competitiei de Planuri de Afaceri vor beneficia prin proiect de servicii de consiliere/consultanta/mentorat pentru implementarea acestor planuri, infiintarea si gestionarea firmelor infiintate. </a:t>
            </a:r>
            <a:r>
              <a:rPr lang="ro-RO" sz="2000" dirty="0" smtClean="0">
                <a:latin typeface="Arial" panose="020B0604020202020204" pitchFamily="34" charset="0"/>
                <a:cs typeface="Arial" panose="020B0604020202020204" pitchFamily="34" charset="0"/>
              </a:rPr>
              <a:t/>
            </a:r>
            <a:br>
              <a:rPr lang="ro-RO" sz="2000" dirty="0" smtClean="0">
                <a:latin typeface="Arial" panose="020B0604020202020204" pitchFamily="34" charset="0"/>
                <a:cs typeface="Arial" panose="020B0604020202020204" pitchFamily="34" charset="0"/>
              </a:rPr>
            </a:br>
            <a:r>
              <a:rPr lang="ro-RO" sz="2000" dirty="0">
                <a:latin typeface="Arial" panose="020B0604020202020204" pitchFamily="34" charset="0"/>
                <a:cs typeface="Arial" panose="020B0604020202020204" pitchFamily="34" charset="0"/>
              </a:rPr>
              <a:t/>
            </a:r>
            <a:br>
              <a:rPr lang="ro-RO" sz="2000" dirty="0">
                <a:latin typeface="Arial" panose="020B0604020202020204" pitchFamily="34" charset="0"/>
                <a:cs typeface="Arial" panose="020B0604020202020204" pitchFamily="34" charset="0"/>
              </a:rPr>
            </a:br>
            <a:r>
              <a:rPr lang="ro-RO" sz="2000" dirty="0">
                <a:latin typeface="Arial" panose="020B0604020202020204" pitchFamily="34" charset="0"/>
                <a:cs typeface="Arial" panose="020B0604020202020204" pitchFamily="34" charset="0"/>
              </a:rPr>
              <a:t>         Selectia celor 350 persoane se va desfasura in doua etape: 1. Identificare si inregistrarea documentelor si 2. Selectie si recutare. </a:t>
            </a:r>
            <a:br>
              <a:rPr lang="ro-RO" sz="2000" dirty="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ro-RO" sz="1100" dirty="0" smtClean="0"/>
              <a:t/>
            </a:r>
            <a:br>
              <a:rPr lang="ro-RO" sz="1100" dirty="0" smtClean="0"/>
            </a:br>
            <a:endParaRPr lang="ro-RO" sz="1100" kern="50" dirty="0">
              <a:effectLst/>
              <a:latin typeface="Arial" panose="020B0604020202020204" pitchFamily="34" charset="0"/>
              <a:ea typeface="Calibri" panose="020F0502020204030204" pitchFamily="34" charset="0"/>
              <a:cs typeface="Arial" panose="020B0604020202020204"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46275" y="502796"/>
            <a:ext cx="8721725" cy="1146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 name="Subtitle 2"/>
          <p:cNvSpPr txBox="1">
            <a:spLocks/>
          </p:cNvSpPr>
          <p:nvPr/>
        </p:nvSpPr>
        <p:spPr>
          <a:xfrm>
            <a:off x="1735137" y="5257801"/>
            <a:ext cx="9144000" cy="376084"/>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5000"/>
              </a:lnSpc>
              <a:spcBef>
                <a:spcPts val="0"/>
              </a:spcBef>
            </a:pP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Investim</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în</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dezvoltare</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durabilă</a:t>
            </a:r>
            <a:endParaRPr lang="en-US" sz="3600" kern="50" dirty="0" smtClean="0">
              <a:latin typeface="Calibri" panose="020F0502020204030204" pitchFamily="34" charset="0"/>
              <a:ea typeface="Calibri" panose="020F0502020204030204" pitchFamily="34" charset="0"/>
              <a:cs typeface="Arial" panose="020B0604020202020204" pitchFamily="34" charset="0"/>
            </a:endParaRPr>
          </a:p>
          <a:p>
            <a:pPr>
              <a:lnSpc>
                <a:spcPct val="105000"/>
              </a:lnSpc>
              <a:spcBef>
                <a:spcPts val="0"/>
              </a:spcBef>
              <a:tabLst>
                <a:tab pos="2581275" algn="l"/>
              </a:tabLst>
            </a:pPr>
            <a:r>
              <a:rPr lang="en-GB" sz="3600" kern="50" dirty="0" smtClean="0">
                <a:latin typeface="Arial" panose="020B0604020202020204" pitchFamily="34" charset="0"/>
                <a:ea typeface="Calibri" panose="020F0502020204030204" pitchFamily="34" charset="0"/>
                <a:cs typeface="Arial" panose="020B0604020202020204" pitchFamily="34" charset="0"/>
              </a:rPr>
              <a:t>Program </a:t>
            </a:r>
            <a:r>
              <a:rPr lang="en-GB" sz="3600" kern="50" dirty="0" err="1" smtClean="0">
                <a:latin typeface="Arial" panose="020B0604020202020204" pitchFamily="34" charset="0"/>
                <a:ea typeface="Calibri" panose="020F0502020204030204" pitchFamily="34" charset="0"/>
                <a:cs typeface="Arial" panose="020B0604020202020204" pitchFamily="34" charset="0"/>
              </a:rPr>
              <a:t>cofinanțat</a:t>
            </a:r>
            <a:r>
              <a:rPr lang="en-GB" sz="3600" kern="50" dirty="0" smtClean="0">
                <a:latin typeface="Arial" panose="020B0604020202020204" pitchFamily="34" charset="0"/>
                <a:ea typeface="Calibri" panose="020F0502020204030204" pitchFamily="34" charset="0"/>
                <a:cs typeface="Arial" panose="020B0604020202020204" pitchFamily="34" charset="0"/>
              </a:rPr>
              <a:t> din </a:t>
            </a:r>
            <a:r>
              <a:rPr lang="en-GB" sz="3600" kern="50" dirty="0" err="1" smtClean="0">
                <a:latin typeface="Arial" panose="020B0604020202020204" pitchFamily="34" charset="0"/>
                <a:ea typeface="Calibri" panose="020F0502020204030204" pitchFamily="34" charset="0"/>
                <a:cs typeface="Arial" panose="020B0604020202020204" pitchFamily="34" charset="0"/>
              </a:rPr>
              <a:t>Fondul</a:t>
            </a:r>
            <a:r>
              <a:rPr lang="en-GB" sz="3600" kern="50" dirty="0" smtClean="0">
                <a:latin typeface="Arial" panose="020B0604020202020204" pitchFamily="34" charset="0"/>
                <a:ea typeface="Calibri" panose="020F0502020204030204" pitchFamily="34" charset="0"/>
                <a:cs typeface="Arial" panose="020B0604020202020204" pitchFamily="34" charset="0"/>
              </a:rPr>
              <a:t> Social European </a:t>
            </a:r>
            <a:r>
              <a:rPr lang="en-GB" sz="3600" kern="50" dirty="0" err="1" smtClean="0">
                <a:latin typeface="Arial" panose="020B0604020202020204" pitchFamily="34" charset="0"/>
                <a:ea typeface="Calibri" panose="020F0502020204030204" pitchFamily="34" charset="0"/>
                <a:cs typeface="Arial" panose="020B0604020202020204" pitchFamily="34" charset="0"/>
              </a:rPr>
              <a:t>prin</a:t>
            </a:r>
            <a:r>
              <a:rPr lang="en-GB" sz="3600" kern="50" dirty="0" smtClean="0">
                <a:latin typeface="Arial" panose="020B0604020202020204" pitchFamily="34" charset="0"/>
                <a:ea typeface="Calibri" panose="020F0502020204030204" pitchFamily="34" charset="0"/>
                <a:cs typeface="Arial" panose="020B0604020202020204" pitchFamily="34" charset="0"/>
              </a:rPr>
              <a:t> </a:t>
            </a:r>
            <a:r>
              <a:rPr lang="en-GB" sz="3600" kern="50" dirty="0" err="1" smtClean="0">
                <a:latin typeface="Arial" panose="020B0604020202020204" pitchFamily="34" charset="0"/>
                <a:ea typeface="Calibri" panose="020F0502020204030204" pitchFamily="34" charset="0"/>
                <a:cs typeface="Arial" panose="020B0604020202020204" pitchFamily="34" charset="0"/>
              </a:rPr>
              <a:t>Programul</a:t>
            </a:r>
            <a:r>
              <a:rPr lang="en-GB" sz="3600" kern="50" dirty="0" smtClean="0">
                <a:latin typeface="Arial" panose="020B0604020202020204" pitchFamily="34" charset="0"/>
                <a:ea typeface="Calibri" panose="020F0502020204030204" pitchFamily="34" charset="0"/>
                <a:cs typeface="Arial" panose="020B0604020202020204" pitchFamily="34" charset="0"/>
              </a:rPr>
              <a:t> </a:t>
            </a:r>
            <a:r>
              <a:rPr lang="en-GB" sz="3600" kern="50" dirty="0" err="1" smtClean="0">
                <a:latin typeface="Arial" panose="020B0604020202020204" pitchFamily="34" charset="0"/>
                <a:ea typeface="Calibri" panose="020F0502020204030204" pitchFamily="34" charset="0"/>
                <a:cs typeface="Arial" panose="020B0604020202020204" pitchFamily="34" charset="0"/>
              </a:rPr>
              <a:t>Operațional</a:t>
            </a:r>
            <a:r>
              <a:rPr lang="en-GB" sz="3600" kern="50" dirty="0" smtClean="0">
                <a:latin typeface="Arial" panose="020B0604020202020204" pitchFamily="34" charset="0"/>
                <a:ea typeface="Calibri" panose="020F0502020204030204" pitchFamily="34" charset="0"/>
                <a:cs typeface="Arial" panose="020B0604020202020204" pitchFamily="34" charset="0"/>
              </a:rPr>
              <a:t> Capital </a:t>
            </a:r>
            <a:r>
              <a:rPr lang="en-GB" sz="3600" kern="50" dirty="0" err="1" smtClean="0">
                <a:latin typeface="Arial" panose="020B0604020202020204" pitchFamily="34" charset="0"/>
                <a:ea typeface="Calibri" panose="020F0502020204030204" pitchFamily="34" charset="0"/>
                <a:cs typeface="Arial" panose="020B0604020202020204" pitchFamily="34" charset="0"/>
              </a:rPr>
              <a:t>Uman</a:t>
            </a:r>
            <a:r>
              <a:rPr lang="en-GB" sz="3600" kern="50" dirty="0" smtClean="0">
                <a:latin typeface="Arial" panose="020B0604020202020204" pitchFamily="34" charset="0"/>
                <a:ea typeface="Calibri" panose="020F0502020204030204" pitchFamily="34" charset="0"/>
                <a:cs typeface="Arial" panose="020B0604020202020204" pitchFamily="34" charset="0"/>
              </a:rPr>
              <a:t> 2014-2020</a:t>
            </a:r>
            <a:endParaRPr lang="en-US" sz="3600" kern="50" dirty="0" smtClean="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10" name="Picture 9"/>
          <p:cNvPicPr>
            <a:picLocks noChangeAspect="1"/>
          </p:cNvPicPr>
          <p:nvPr/>
        </p:nvPicPr>
        <p:blipFill>
          <a:blip r:embed="rId3"/>
          <a:stretch>
            <a:fillRect/>
          </a:stretch>
        </p:blipFill>
        <p:spPr>
          <a:xfrm>
            <a:off x="5883321" y="5583051"/>
            <a:ext cx="742857" cy="914286"/>
          </a:xfrm>
          <a:prstGeom prst="rect">
            <a:avLst/>
          </a:prstGeom>
        </p:spPr>
      </p:pic>
    </p:spTree>
    <p:extLst>
      <p:ext uri="{BB962C8B-B14F-4D97-AF65-F5344CB8AC3E}">
        <p14:creationId xmlns:p14="http://schemas.microsoft.com/office/powerpoint/2010/main" val="42620137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2796" y="1828800"/>
            <a:ext cx="10366409" cy="3301465"/>
          </a:xfrm>
        </p:spPr>
        <p:txBody>
          <a:bodyPr anchor="t">
            <a:normAutofit/>
          </a:bodyPr>
          <a:lstStyle/>
          <a:p>
            <a:pPr marL="0" indent="0" algn="l"/>
            <a:r>
              <a:rPr lang="en-US" sz="2200" b="1" dirty="0" err="1" smtClean="0">
                <a:solidFill>
                  <a:schemeClr val="accent1">
                    <a:lumMod val="75000"/>
                  </a:schemeClr>
                </a:solidFill>
                <a:latin typeface="Arial" panose="020B0604020202020204" pitchFamily="34" charset="0"/>
                <a:cs typeface="Arial" panose="020B0604020202020204" pitchFamily="34" charset="0"/>
              </a:rPr>
              <a:t>Grup</a:t>
            </a:r>
            <a:r>
              <a:rPr lang="en-US" sz="2200" b="1" dirty="0" smtClean="0">
                <a:solidFill>
                  <a:schemeClr val="accent1">
                    <a:lumMod val="75000"/>
                  </a:schemeClr>
                </a:solidFill>
                <a:latin typeface="Arial" panose="020B0604020202020204" pitchFamily="34" charset="0"/>
                <a:cs typeface="Arial" panose="020B0604020202020204" pitchFamily="34" charset="0"/>
              </a:rPr>
              <a:t> </a:t>
            </a:r>
            <a:r>
              <a:rPr lang="en-US" sz="2200" b="1" dirty="0" err="1" smtClean="0">
                <a:solidFill>
                  <a:schemeClr val="accent1">
                    <a:lumMod val="75000"/>
                  </a:schemeClr>
                </a:solidFill>
                <a:latin typeface="Arial" panose="020B0604020202020204" pitchFamily="34" charset="0"/>
                <a:cs typeface="Arial" panose="020B0604020202020204" pitchFamily="34" charset="0"/>
              </a:rPr>
              <a:t>Tinta</a:t>
            </a:r>
            <a:r>
              <a:rPr lang="en-US" sz="2200" b="1" dirty="0" smtClean="0">
                <a:solidFill>
                  <a:schemeClr val="accent1">
                    <a:lumMod val="75000"/>
                  </a:schemeClr>
                </a:solidFill>
                <a:latin typeface="Arial" panose="020B0604020202020204" pitchFamily="34" charset="0"/>
                <a:cs typeface="Arial" panose="020B0604020202020204" pitchFamily="34" charset="0"/>
              </a:rPr>
              <a:t> – </a:t>
            </a:r>
            <a:r>
              <a:rPr lang="en-US" sz="2200" b="1" dirty="0" err="1" smtClean="0">
                <a:solidFill>
                  <a:schemeClr val="accent1">
                    <a:lumMod val="75000"/>
                  </a:schemeClr>
                </a:solidFill>
                <a:latin typeface="Arial" panose="020B0604020202020204" pitchFamily="34" charset="0"/>
                <a:cs typeface="Arial" panose="020B0604020202020204" pitchFamily="34" charset="0"/>
              </a:rPr>
              <a:t>generalitati</a:t>
            </a:r>
            <a:r>
              <a:rPr lang="ro-RO" sz="2000" dirty="0" smtClean="0">
                <a:latin typeface="Arial" panose="020B0604020202020204" pitchFamily="34" charset="0"/>
                <a:cs typeface="Arial" panose="020B0604020202020204" pitchFamily="34" charset="0"/>
              </a:rPr>
              <a:t/>
            </a:r>
            <a:br>
              <a:rPr lang="ro-RO" sz="2000" dirty="0" smtClean="0">
                <a:latin typeface="Arial" panose="020B0604020202020204" pitchFamily="34" charset="0"/>
                <a:cs typeface="Arial" panose="020B0604020202020204" pitchFamily="34" charset="0"/>
              </a:rPr>
            </a:br>
            <a:r>
              <a:rPr lang="ro-RO" sz="2000" b="1" dirty="0">
                <a:latin typeface="Arial" panose="020B0604020202020204" pitchFamily="34" charset="0"/>
                <a:cs typeface="Arial" panose="020B0604020202020204" pitchFamily="34" charset="0"/>
              </a:rPr>
              <a:t/>
            </a:r>
            <a:br>
              <a:rPr lang="ro-RO" sz="2000" b="1" dirty="0">
                <a:latin typeface="Arial" panose="020B0604020202020204" pitchFamily="34" charset="0"/>
                <a:cs typeface="Arial" panose="020B0604020202020204" pitchFamily="34" charset="0"/>
              </a:rPr>
            </a:br>
            <a:r>
              <a:rPr lang="ro-RO" sz="2000" dirty="0">
                <a:latin typeface="Arial" panose="020B0604020202020204" pitchFamily="34" charset="0"/>
                <a:cs typeface="Arial" panose="020B0604020202020204" pitchFamily="34" charset="0"/>
              </a:rPr>
              <a:t>          </a:t>
            </a:r>
            <a:r>
              <a:rPr lang="ro-RO" sz="1800" dirty="0">
                <a:latin typeface="Arial" panose="020B0604020202020204" pitchFamily="34" charset="0"/>
                <a:cs typeface="Arial" panose="020B0604020202020204" pitchFamily="34" charset="0"/>
              </a:rPr>
              <a:t>In cadrul Etapei 1 – Identificare si inregistrare documente – in urma campaniei de informare a publicului cu privire la programul de formare antreprenoriala si metodologia de selectie a GT vor fi identificate persoanele care indeplinesc conditiile din Ghidul Solicitantului – Conditii specifice, respectiv persoane fizice (someri, persoane inactive, persoane care au un loc de munca si infiinteaza o afacere in scopul crearii de noi locuri de munca) si care indeplinesc cumulativ urmatoarele conditii: a) intentioneaza sa infiinteze o afacere non-agricola in mediul urban; b) isi au resedinta sau domiciliul in mediul rural sau in cel urban in Regiunea Sud Muntenia. </a:t>
            </a: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ro-RO" sz="1100" dirty="0" smtClean="0"/>
              <a:t/>
            </a:r>
            <a:br>
              <a:rPr lang="ro-RO" sz="1100" dirty="0" smtClean="0"/>
            </a:br>
            <a:endParaRPr lang="ro-RO" sz="1100" kern="50" dirty="0">
              <a:effectLst/>
              <a:latin typeface="Arial" panose="020B0604020202020204" pitchFamily="34" charset="0"/>
              <a:ea typeface="Calibri" panose="020F0502020204030204" pitchFamily="34" charset="0"/>
              <a:cs typeface="Arial" panose="020B0604020202020204"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46275" y="502796"/>
            <a:ext cx="8721725" cy="1146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 name="Subtitle 2"/>
          <p:cNvSpPr txBox="1">
            <a:spLocks/>
          </p:cNvSpPr>
          <p:nvPr/>
        </p:nvSpPr>
        <p:spPr>
          <a:xfrm>
            <a:off x="1735137" y="5257801"/>
            <a:ext cx="9144000" cy="376084"/>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5000"/>
              </a:lnSpc>
              <a:spcBef>
                <a:spcPts val="0"/>
              </a:spcBef>
            </a:pP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Investim</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în</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dezvoltare</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durabilă</a:t>
            </a:r>
            <a:endParaRPr lang="en-US" sz="3600" kern="50" dirty="0" smtClean="0">
              <a:latin typeface="Calibri" panose="020F0502020204030204" pitchFamily="34" charset="0"/>
              <a:ea typeface="Calibri" panose="020F0502020204030204" pitchFamily="34" charset="0"/>
              <a:cs typeface="Arial" panose="020B0604020202020204" pitchFamily="34" charset="0"/>
            </a:endParaRPr>
          </a:p>
          <a:p>
            <a:pPr>
              <a:lnSpc>
                <a:spcPct val="105000"/>
              </a:lnSpc>
              <a:spcBef>
                <a:spcPts val="0"/>
              </a:spcBef>
              <a:tabLst>
                <a:tab pos="2581275" algn="l"/>
              </a:tabLst>
            </a:pPr>
            <a:r>
              <a:rPr lang="en-GB" sz="3600" kern="50" dirty="0" smtClean="0">
                <a:latin typeface="Arial" panose="020B0604020202020204" pitchFamily="34" charset="0"/>
                <a:ea typeface="Calibri" panose="020F0502020204030204" pitchFamily="34" charset="0"/>
                <a:cs typeface="Arial" panose="020B0604020202020204" pitchFamily="34" charset="0"/>
              </a:rPr>
              <a:t>Program </a:t>
            </a:r>
            <a:r>
              <a:rPr lang="en-GB" sz="3600" kern="50" dirty="0" err="1" smtClean="0">
                <a:latin typeface="Arial" panose="020B0604020202020204" pitchFamily="34" charset="0"/>
                <a:ea typeface="Calibri" panose="020F0502020204030204" pitchFamily="34" charset="0"/>
                <a:cs typeface="Arial" panose="020B0604020202020204" pitchFamily="34" charset="0"/>
              </a:rPr>
              <a:t>cofinanțat</a:t>
            </a:r>
            <a:r>
              <a:rPr lang="en-GB" sz="3600" kern="50" dirty="0" smtClean="0">
                <a:latin typeface="Arial" panose="020B0604020202020204" pitchFamily="34" charset="0"/>
                <a:ea typeface="Calibri" panose="020F0502020204030204" pitchFamily="34" charset="0"/>
                <a:cs typeface="Arial" panose="020B0604020202020204" pitchFamily="34" charset="0"/>
              </a:rPr>
              <a:t> din </a:t>
            </a:r>
            <a:r>
              <a:rPr lang="en-GB" sz="3600" kern="50" dirty="0" err="1" smtClean="0">
                <a:latin typeface="Arial" panose="020B0604020202020204" pitchFamily="34" charset="0"/>
                <a:ea typeface="Calibri" panose="020F0502020204030204" pitchFamily="34" charset="0"/>
                <a:cs typeface="Arial" panose="020B0604020202020204" pitchFamily="34" charset="0"/>
              </a:rPr>
              <a:t>Fondul</a:t>
            </a:r>
            <a:r>
              <a:rPr lang="en-GB" sz="3600" kern="50" dirty="0" smtClean="0">
                <a:latin typeface="Arial" panose="020B0604020202020204" pitchFamily="34" charset="0"/>
                <a:ea typeface="Calibri" panose="020F0502020204030204" pitchFamily="34" charset="0"/>
                <a:cs typeface="Arial" panose="020B0604020202020204" pitchFamily="34" charset="0"/>
              </a:rPr>
              <a:t> Social European </a:t>
            </a:r>
            <a:r>
              <a:rPr lang="en-GB" sz="3600" kern="50" dirty="0" err="1" smtClean="0">
                <a:latin typeface="Arial" panose="020B0604020202020204" pitchFamily="34" charset="0"/>
                <a:ea typeface="Calibri" panose="020F0502020204030204" pitchFamily="34" charset="0"/>
                <a:cs typeface="Arial" panose="020B0604020202020204" pitchFamily="34" charset="0"/>
              </a:rPr>
              <a:t>prin</a:t>
            </a:r>
            <a:r>
              <a:rPr lang="en-GB" sz="3600" kern="50" dirty="0" smtClean="0">
                <a:latin typeface="Arial" panose="020B0604020202020204" pitchFamily="34" charset="0"/>
                <a:ea typeface="Calibri" panose="020F0502020204030204" pitchFamily="34" charset="0"/>
                <a:cs typeface="Arial" panose="020B0604020202020204" pitchFamily="34" charset="0"/>
              </a:rPr>
              <a:t> </a:t>
            </a:r>
            <a:r>
              <a:rPr lang="en-GB" sz="3600" kern="50" dirty="0" err="1" smtClean="0">
                <a:latin typeface="Arial" panose="020B0604020202020204" pitchFamily="34" charset="0"/>
                <a:ea typeface="Calibri" panose="020F0502020204030204" pitchFamily="34" charset="0"/>
                <a:cs typeface="Arial" panose="020B0604020202020204" pitchFamily="34" charset="0"/>
              </a:rPr>
              <a:t>Programul</a:t>
            </a:r>
            <a:r>
              <a:rPr lang="en-GB" sz="3600" kern="50" dirty="0" smtClean="0">
                <a:latin typeface="Arial" panose="020B0604020202020204" pitchFamily="34" charset="0"/>
                <a:ea typeface="Calibri" panose="020F0502020204030204" pitchFamily="34" charset="0"/>
                <a:cs typeface="Arial" panose="020B0604020202020204" pitchFamily="34" charset="0"/>
              </a:rPr>
              <a:t> </a:t>
            </a:r>
            <a:r>
              <a:rPr lang="en-GB" sz="3600" kern="50" dirty="0" err="1" smtClean="0">
                <a:latin typeface="Arial" panose="020B0604020202020204" pitchFamily="34" charset="0"/>
                <a:ea typeface="Calibri" panose="020F0502020204030204" pitchFamily="34" charset="0"/>
                <a:cs typeface="Arial" panose="020B0604020202020204" pitchFamily="34" charset="0"/>
              </a:rPr>
              <a:t>Operațional</a:t>
            </a:r>
            <a:r>
              <a:rPr lang="en-GB" sz="3600" kern="50" dirty="0" smtClean="0">
                <a:latin typeface="Arial" panose="020B0604020202020204" pitchFamily="34" charset="0"/>
                <a:ea typeface="Calibri" panose="020F0502020204030204" pitchFamily="34" charset="0"/>
                <a:cs typeface="Arial" panose="020B0604020202020204" pitchFamily="34" charset="0"/>
              </a:rPr>
              <a:t> Capital </a:t>
            </a:r>
            <a:r>
              <a:rPr lang="en-GB" sz="3600" kern="50" dirty="0" err="1" smtClean="0">
                <a:latin typeface="Arial" panose="020B0604020202020204" pitchFamily="34" charset="0"/>
                <a:ea typeface="Calibri" panose="020F0502020204030204" pitchFamily="34" charset="0"/>
                <a:cs typeface="Arial" panose="020B0604020202020204" pitchFamily="34" charset="0"/>
              </a:rPr>
              <a:t>Uman</a:t>
            </a:r>
            <a:r>
              <a:rPr lang="en-GB" sz="3600" kern="50" dirty="0" smtClean="0">
                <a:latin typeface="Arial" panose="020B0604020202020204" pitchFamily="34" charset="0"/>
                <a:ea typeface="Calibri" panose="020F0502020204030204" pitchFamily="34" charset="0"/>
                <a:cs typeface="Arial" panose="020B0604020202020204" pitchFamily="34" charset="0"/>
              </a:rPr>
              <a:t> 2014-2020</a:t>
            </a:r>
            <a:endParaRPr lang="en-US" sz="3600" kern="50" dirty="0" smtClean="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10" name="Picture 9"/>
          <p:cNvPicPr>
            <a:picLocks noChangeAspect="1"/>
          </p:cNvPicPr>
          <p:nvPr/>
        </p:nvPicPr>
        <p:blipFill>
          <a:blip r:embed="rId3"/>
          <a:stretch>
            <a:fillRect/>
          </a:stretch>
        </p:blipFill>
        <p:spPr>
          <a:xfrm>
            <a:off x="5883321" y="5583051"/>
            <a:ext cx="742857" cy="914286"/>
          </a:xfrm>
          <a:prstGeom prst="rect">
            <a:avLst/>
          </a:prstGeom>
        </p:spPr>
      </p:pic>
    </p:spTree>
    <p:extLst>
      <p:ext uri="{BB962C8B-B14F-4D97-AF65-F5344CB8AC3E}">
        <p14:creationId xmlns:p14="http://schemas.microsoft.com/office/powerpoint/2010/main" val="14265283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2796" y="1828800"/>
            <a:ext cx="10366409" cy="3301465"/>
          </a:xfrm>
        </p:spPr>
        <p:txBody>
          <a:bodyPr anchor="t">
            <a:normAutofit fontScale="90000"/>
          </a:bodyPr>
          <a:lstStyle/>
          <a:p>
            <a:pPr marL="0" indent="0" algn="l"/>
            <a:r>
              <a:rPr lang="en-US" sz="2200" b="1" dirty="0" err="1" smtClean="0">
                <a:solidFill>
                  <a:schemeClr val="accent1">
                    <a:lumMod val="75000"/>
                  </a:schemeClr>
                </a:solidFill>
                <a:latin typeface="Arial" panose="020B0604020202020204" pitchFamily="34" charset="0"/>
                <a:cs typeface="Arial" panose="020B0604020202020204" pitchFamily="34" charset="0"/>
              </a:rPr>
              <a:t>Grup</a:t>
            </a:r>
            <a:r>
              <a:rPr lang="en-US" sz="2200" b="1" dirty="0" smtClean="0">
                <a:solidFill>
                  <a:schemeClr val="accent1">
                    <a:lumMod val="75000"/>
                  </a:schemeClr>
                </a:solidFill>
                <a:latin typeface="Arial" panose="020B0604020202020204" pitchFamily="34" charset="0"/>
                <a:cs typeface="Arial" panose="020B0604020202020204" pitchFamily="34" charset="0"/>
              </a:rPr>
              <a:t> </a:t>
            </a:r>
            <a:r>
              <a:rPr lang="en-US" sz="2200" b="1" dirty="0" err="1" smtClean="0">
                <a:solidFill>
                  <a:schemeClr val="accent1">
                    <a:lumMod val="75000"/>
                  </a:schemeClr>
                </a:solidFill>
                <a:latin typeface="Arial" panose="020B0604020202020204" pitchFamily="34" charset="0"/>
                <a:cs typeface="Arial" panose="020B0604020202020204" pitchFamily="34" charset="0"/>
              </a:rPr>
              <a:t>Tinta</a:t>
            </a:r>
            <a:r>
              <a:rPr lang="en-US" sz="2200" b="1" dirty="0" smtClean="0">
                <a:solidFill>
                  <a:schemeClr val="accent1">
                    <a:lumMod val="75000"/>
                  </a:schemeClr>
                </a:solidFill>
                <a:latin typeface="Arial" panose="020B0604020202020204" pitchFamily="34" charset="0"/>
                <a:cs typeface="Arial" panose="020B0604020202020204" pitchFamily="34" charset="0"/>
              </a:rPr>
              <a:t> – </a:t>
            </a:r>
            <a:r>
              <a:rPr lang="en-US" sz="2200" b="1" dirty="0" err="1" smtClean="0">
                <a:solidFill>
                  <a:schemeClr val="accent1">
                    <a:lumMod val="75000"/>
                  </a:schemeClr>
                </a:solidFill>
                <a:latin typeface="Arial" panose="020B0604020202020204" pitchFamily="34" charset="0"/>
                <a:cs typeface="Arial" panose="020B0604020202020204" pitchFamily="34" charset="0"/>
              </a:rPr>
              <a:t>generalitati</a:t>
            </a:r>
            <a:r>
              <a:rPr lang="ro-RO" sz="2000" b="1" dirty="0">
                <a:latin typeface="Arial" panose="020B0604020202020204" pitchFamily="34" charset="0"/>
                <a:cs typeface="Arial" panose="020B0604020202020204" pitchFamily="34" charset="0"/>
              </a:rPr>
              <a:t/>
            </a:r>
            <a:br>
              <a:rPr lang="ro-RO" sz="2000" b="1" dirty="0">
                <a:latin typeface="Arial" panose="020B0604020202020204" pitchFamily="34" charset="0"/>
                <a:cs typeface="Arial" panose="020B0604020202020204" pitchFamily="34" charset="0"/>
              </a:rPr>
            </a:br>
            <a:r>
              <a:rPr lang="ro-RO" sz="2000" dirty="0">
                <a:latin typeface="Arial" panose="020B0604020202020204" pitchFamily="34" charset="0"/>
                <a:cs typeface="Arial" panose="020B0604020202020204" pitchFamily="34" charset="0"/>
              </a:rPr>
              <a:t>          In cadrul Etapei 2 – Selectie si recrutare – pe baza documentelor depuse se va urmari respectarea conditiilor de eligibilitate, respectiv: persoana fizica care intentioneaza sa infiinteze o afacere, cu domiciliu/resedinta in Regiunea Sud Muntenia. Pentru dosarele complete (continand toate documentele solicitate), procesul de selectie va respecta principiul „primul sosit, primul servit”, urmarind in acelasi timp ca, functie de numarul solicitarilor, pentru fiecare judet din regiunea de implementare sa fie selectate cel putin 25 persoane (echivalentul unei grupe de formare). Recrutarea candidatilor va avea la baza principiul egalitatii de sanse si principiul nediscriminarii si se va realiza fara conditionari, deosebiri, excluderi, preferinte sau restrictii bazate pe criterii de gen, rasa, nationalitate, etnie, limba, religie, categorie sociala, convingeri, situatie sau responsabilitate familiala si altele asemenea care ar putea duce la acte de discriminare directa sau indirecta</a:t>
            </a:r>
            <a:r>
              <a:rPr lang="ro-RO" sz="2000" dirty="0" smtClean="0">
                <a:latin typeface="Arial" panose="020B0604020202020204" pitchFamily="34" charset="0"/>
                <a:cs typeface="Arial" panose="020B0604020202020204" pitchFamily="34" charset="0"/>
              </a:rPr>
              <a:t>.</a:t>
            </a:r>
            <a:r>
              <a:rPr lang="ro-RO" sz="2000" dirty="0">
                <a:latin typeface="Arial" panose="020B0604020202020204" pitchFamily="34" charset="0"/>
                <a:cs typeface="Arial" panose="020B0604020202020204" pitchFamily="34" charset="0"/>
              </a:rPr>
              <a:t/>
            </a:r>
            <a:br>
              <a:rPr lang="ro-RO" sz="2000" dirty="0">
                <a:latin typeface="Arial" panose="020B0604020202020204" pitchFamily="34" charset="0"/>
                <a:cs typeface="Arial" panose="020B0604020202020204" pitchFamily="34" charset="0"/>
              </a:rPr>
            </a:br>
            <a:r>
              <a:rPr lang="ro-RO" sz="2000" dirty="0">
                <a:latin typeface="Arial" panose="020B0604020202020204" pitchFamily="34" charset="0"/>
                <a:cs typeface="Arial" panose="020B0604020202020204" pitchFamily="34" charset="0"/>
              </a:rPr>
              <a:t>         Lista candidatilor recrutati va fi publicata pe site-ul proiectului, pe conturile sale pe retele de socializare si la sediile de implementare. </a:t>
            </a: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ro-RO" sz="1100" dirty="0" smtClean="0"/>
              <a:t/>
            </a:r>
            <a:br>
              <a:rPr lang="ro-RO" sz="1100" dirty="0" smtClean="0"/>
            </a:br>
            <a:endParaRPr lang="ro-RO" sz="1100" kern="50" dirty="0">
              <a:effectLst/>
              <a:latin typeface="Arial" panose="020B0604020202020204" pitchFamily="34" charset="0"/>
              <a:ea typeface="Calibri" panose="020F0502020204030204" pitchFamily="34" charset="0"/>
              <a:cs typeface="Arial" panose="020B0604020202020204"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46275" y="502796"/>
            <a:ext cx="8721725" cy="1146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 name="Subtitle 2"/>
          <p:cNvSpPr txBox="1">
            <a:spLocks/>
          </p:cNvSpPr>
          <p:nvPr/>
        </p:nvSpPr>
        <p:spPr>
          <a:xfrm>
            <a:off x="1735137" y="5257801"/>
            <a:ext cx="9144000" cy="376084"/>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5000"/>
              </a:lnSpc>
              <a:spcBef>
                <a:spcPts val="0"/>
              </a:spcBef>
            </a:pP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Investim</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în</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dezvoltare</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durabilă</a:t>
            </a:r>
            <a:endParaRPr lang="en-US" sz="3600" kern="50" dirty="0" smtClean="0">
              <a:latin typeface="Calibri" panose="020F0502020204030204" pitchFamily="34" charset="0"/>
              <a:ea typeface="Calibri" panose="020F0502020204030204" pitchFamily="34" charset="0"/>
              <a:cs typeface="Arial" panose="020B0604020202020204" pitchFamily="34" charset="0"/>
            </a:endParaRPr>
          </a:p>
          <a:p>
            <a:pPr>
              <a:lnSpc>
                <a:spcPct val="105000"/>
              </a:lnSpc>
              <a:spcBef>
                <a:spcPts val="0"/>
              </a:spcBef>
              <a:tabLst>
                <a:tab pos="2581275" algn="l"/>
              </a:tabLst>
            </a:pPr>
            <a:r>
              <a:rPr lang="en-GB" sz="3600" kern="50" dirty="0" smtClean="0">
                <a:latin typeface="Arial" panose="020B0604020202020204" pitchFamily="34" charset="0"/>
                <a:ea typeface="Calibri" panose="020F0502020204030204" pitchFamily="34" charset="0"/>
                <a:cs typeface="Arial" panose="020B0604020202020204" pitchFamily="34" charset="0"/>
              </a:rPr>
              <a:t>Program </a:t>
            </a:r>
            <a:r>
              <a:rPr lang="en-GB" sz="3600" kern="50" dirty="0" err="1" smtClean="0">
                <a:latin typeface="Arial" panose="020B0604020202020204" pitchFamily="34" charset="0"/>
                <a:ea typeface="Calibri" panose="020F0502020204030204" pitchFamily="34" charset="0"/>
                <a:cs typeface="Arial" panose="020B0604020202020204" pitchFamily="34" charset="0"/>
              </a:rPr>
              <a:t>cofinanțat</a:t>
            </a:r>
            <a:r>
              <a:rPr lang="en-GB" sz="3600" kern="50" dirty="0" smtClean="0">
                <a:latin typeface="Arial" panose="020B0604020202020204" pitchFamily="34" charset="0"/>
                <a:ea typeface="Calibri" panose="020F0502020204030204" pitchFamily="34" charset="0"/>
                <a:cs typeface="Arial" panose="020B0604020202020204" pitchFamily="34" charset="0"/>
              </a:rPr>
              <a:t> din </a:t>
            </a:r>
            <a:r>
              <a:rPr lang="en-GB" sz="3600" kern="50" dirty="0" err="1" smtClean="0">
                <a:latin typeface="Arial" panose="020B0604020202020204" pitchFamily="34" charset="0"/>
                <a:ea typeface="Calibri" panose="020F0502020204030204" pitchFamily="34" charset="0"/>
                <a:cs typeface="Arial" panose="020B0604020202020204" pitchFamily="34" charset="0"/>
              </a:rPr>
              <a:t>Fondul</a:t>
            </a:r>
            <a:r>
              <a:rPr lang="en-GB" sz="3600" kern="50" dirty="0" smtClean="0">
                <a:latin typeface="Arial" panose="020B0604020202020204" pitchFamily="34" charset="0"/>
                <a:ea typeface="Calibri" panose="020F0502020204030204" pitchFamily="34" charset="0"/>
                <a:cs typeface="Arial" panose="020B0604020202020204" pitchFamily="34" charset="0"/>
              </a:rPr>
              <a:t> Social European </a:t>
            </a:r>
            <a:r>
              <a:rPr lang="en-GB" sz="3600" kern="50" dirty="0" err="1" smtClean="0">
                <a:latin typeface="Arial" panose="020B0604020202020204" pitchFamily="34" charset="0"/>
                <a:ea typeface="Calibri" panose="020F0502020204030204" pitchFamily="34" charset="0"/>
                <a:cs typeface="Arial" panose="020B0604020202020204" pitchFamily="34" charset="0"/>
              </a:rPr>
              <a:t>prin</a:t>
            </a:r>
            <a:r>
              <a:rPr lang="en-GB" sz="3600" kern="50" dirty="0" smtClean="0">
                <a:latin typeface="Arial" panose="020B0604020202020204" pitchFamily="34" charset="0"/>
                <a:ea typeface="Calibri" panose="020F0502020204030204" pitchFamily="34" charset="0"/>
                <a:cs typeface="Arial" panose="020B0604020202020204" pitchFamily="34" charset="0"/>
              </a:rPr>
              <a:t> </a:t>
            </a:r>
            <a:r>
              <a:rPr lang="en-GB" sz="3600" kern="50" dirty="0" err="1" smtClean="0">
                <a:latin typeface="Arial" panose="020B0604020202020204" pitchFamily="34" charset="0"/>
                <a:ea typeface="Calibri" panose="020F0502020204030204" pitchFamily="34" charset="0"/>
                <a:cs typeface="Arial" panose="020B0604020202020204" pitchFamily="34" charset="0"/>
              </a:rPr>
              <a:t>Programul</a:t>
            </a:r>
            <a:r>
              <a:rPr lang="en-GB" sz="3600" kern="50" dirty="0" smtClean="0">
                <a:latin typeface="Arial" panose="020B0604020202020204" pitchFamily="34" charset="0"/>
                <a:ea typeface="Calibri" panose="020F0502020204030204" pitchFamily="34" charset="0"/>
                <a:cs typeface="Arial" panose="020B0604020202020204" pitchFamily="34" charset="0"/>
              </a:rPr>
              <a:t> </a:t>
            </a:r>
            <a:r>
              <a:rPr lang="en-GB" sz="3600" kern="50" dirty="0" err="1" smtClean="0">
                <a:latin typeface="Arial" panose="020B0604020202020204" pitchFamily="34" charset="0"/>
                <a:ea typeface="Calibri" panose="020F0502020204030204" pitchFamily="34" charset="0"/>
                <a:cs typeface="Arial" panose="020B0604020202020204" pitchFamily="34" charset="0"/>
              </a:rPr>
              <a:t>Operațional</a:t>
            </a:r>
            <a:r>
              <a:rPr lang="en-GB" sz="3600" kern="50" dirty="0" smtClean="0">
                <a:latin typeface="Arial" panose="020B0604020202020204" pitchFamily="34" charset="0"/>
                <a:ea typeface="Calibri" panose="020F0502020204030204" pitchFamily="34" charset="0"/>
                <a:cs typeface="Arial" panose="020B0604020202020204" pitchFamily="34" charset="0"/>
              </a:rPr>
              <a:t> Capital </a:t>
            </a:r>
            <a:r>
              <a:rPr lang="en-GB" sz="3600" kern="50" dirty="0" err="1" smtClean="0">
                <a:latin typeface="Arial" panose="020B0604020202020204" pitchFamily="34" charset="0"/>
                <a:ea typeface="Calibri" panose="020F0502020204030204" pitchFamily="34" charset="0"/>
                <a:cs typeface="Arial" panose="020B0604020202020204" pitchFamily="34" charset="0"/>
              </a:rPr>
              <a:t>Uman</a:t>
            </a:r>
            <a:r>
              <a:rPr lang="en-GB" sz="3600" kern="50" dirty="0" smtClean="0">
                <a:latin typeface="Arial" panose="020B0604020202020204" pitchFamily="34" charset="0"/>
                <a:ea typeface="Calibri" panose="020F0502020204030204" pitchFamily="34" charset="0"/>
                <a:cs typeface="Arial" panose="020B0604020202020204" pitchFamily="34" charset="0"/>
              </a:rPr>
              <a:t> 2014-2020</a:t>
            </a:r>
            <a:endParaRPr lang="en-US" sz="3600" kern="50" dirty="0" smtClean="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10" name="Picture 9"/>
          <p:cNvPicPr>
            <a:picLocks noChangeAspect="1"/>
          </p:cNvPicPr>
          <p:nvPr/>
        </p:nvPicPr>
        <p:blipFill>
          <a:blip r:embed="rId3"/>
          <a:stretch>
            <a:fillRect/>
          </a:stretch>
        </p:blipFill>
        <p:spPr>
          <a:xfrm>
            <a:off x="5883321" y="5583051"/>
            <a:ext cx="742857" cy="914286"/>
          </a:xfrm>
          <a:prstGeom prst="rect">
            <a:avLst/>
          </a:prstGeom>
        </p:spPr>
      </p:pic>
    </p:spTree>
    <p:extLst>
      <p:ext uri="{BB962C8B-B14F-4D97-AF65-F5344CB8AC3E}">
        <p14:creationId xmlns:p14="http://schemas.microsoft.com/office/powerpoint/2010/main" val="25018741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60922" y="1802653"/>
            <a:ext cx="10366409" cy="3301465"/>
          </a:xfrm>
        </p:spPr>
        <p:txBody>
          <a:bodyPr anchor="t">
            <a:normAutofit fontScale="90000"/>
          </a:bodyPr>
          <a:lstStyle/>
          <a:p>
            <a:pPr marL="0" indent="0" algn="l"/>
            <a:r>
              <a:rPr lang="ro-RO" sz="2200" b="1" dirty="0" smtClean="0">
                <a:solidFill>
                  <a:schemeClr val="accent1">
                    <a:lumMod val="75000"/>
                  </a:schemeClr>
                </a:solidFill>
                <a:latin typeface="Arial" panose="020B0604020202020204" pitchFamily="34" charset="0"/>
                <a:cs typeface="Arial" panose="020B0604020202020204" pitchFamily="34" charset="0"/>
              </a:rPr>
              <a:t>Echipa de implementare</a:t>
            </a:r>
            <a:r>
              <a:rPr lang="ro-RO" sz="2000" dirty="0">
                <a:latin typeface="Arial" panose="020B0604020202020204" pitchFamily="34" charset="0"/>
                <a:cs typeface="Arial" panose="020B0604020202020204" pitchFamily="34" charset="0"/>
              </a:rPr>
              <a:t/>
            </a:r>
            <a:br>
              <a:rPr lang="ro-RO" sz="2000" dirty="0">
                <a:latin typeface="Arial" panose="020B0604020202020204" pitchFamily="34" charset="0"/>
                <a:cs typeface="Arial" panose="020B0604020202020204" pitchFamily="34" charset="0"/>
              </a:rPr>
            </a:br>
            <a:r>
              <a:rPr lang="ro-RO" sz="2000" dirty="0">
                <a:latin typeface="Arial" panose="020B0604020202020204" pitchFamily="34" charset="0"/>
                <a:cs typeface="Arial" panose="020B0604020202020204" pitchFamily="34" charset="0"/>
              </a:rPr>
              <a:t/>
            </a:r>
            <a:br>
              <a:rPr lang="ro-RO" sz="2000" dirty="0">
                <a:latin typeface="Arial" panose="020B0604020202020204" pitchFamily="34" charset="0"/>
                <a:cs typeface="Arial" panose="020B0604020202020204" pitchFamily="34" charset="0"/>
              </a:rPr>
            </a:br>
            <a:r>
              <a:rPr lang="ro-RO" sz="2000" dirty="0">
                <a:latin typeface="Arial" panose="020B0604020202020204" pitchFamily="34" charset="0"/>
                <a:cs typeface="Arial" panose="020B0604020202020204" pitchFamily="34" charset="0"/>
              </a:rPr>
              <a:t>     Echipa de implementare a proiectului este alcatuita din 29 de persoane, dupa cum urmeaza: </a:t>
            </a:r>
            <a:br>
              <a:rPr lang="ro-RO" sz="2000" dirty="0">
                <a:latin typeface="Arial" panose="020B0604020202020204" pitchFamily="34" charset="0"/>
                <a:cs typeface="Arial" panose="020B0604020202020204" pitchFamily="34" charset="0"/>
              </a:rPr>
            </a:br>
            <a:r>
              <a:rPr lang="ro-RO" sz="2000" dirty="0">
                <a:latin typeface="Arial" panose="020B0604020202020204" pitchFamily="34" charset="0"/>
                <a:cs typeface="Arial" panose="020B0604020202020204" pitchFamily="34" charset="0"/>
              </a:rPr>
              <a:t/>
            </a:r>
            <a:br>
              <a:rPr lang="ro-RO" sz="2000" dirty="0">
                <a:latin typeface="Arial" panose="020B0604020202020204" pitchFamily="34" charset="0"/>
                <a:cs typeface="Arial" panose="020B0604020202020204" pitchFamily="34" charset="0"/>
              </a:rPr>
            </a:br>
            <a:r>
              <a:rPr lang="ro-RO" sz="2000" dirty="0">
                <a:latin typeface="Arial" panose="020B0604020202020204" pitchFamily="34" charset="0"/>
                <a:cs typeface="Arial" panose="020B0604020202020204" pitchFamily="34" charset="0"/>
              </a:rPr>
              <a:t>● Manager de Proiect</a:t>
            </a:r>
            <a:br>
              <a:rPr lang="ro-RO" sz="2000" dirty="0">
                <a:latin typeface="Arial" panose="020B0604020202020204" pitchFamily="34" charset="0"/>
                <a:cs typeface="Arial" panose="020B0604020202020204" pitchFamily="34" charset="0"/>
              </a:rPr>
            </a:br>
            <a:r>
              <a:rPr lang="ro-RO" sz="2000" dirty="0">
                <a:latin typeface="Arial" panose="020B0604020202020204" pitchFamily="34" charset="0"/>
                <a:cs typeface="Arial" panose="020B0604020202020204" pitchFamily="34" charset="0"/>
              </a:rPr>
              <a:t>● Asistent Manager 1</a:t>
            </a:r>
            <a:br>
              <a:rPr lang="ro-RO" sz="2000" dirty="0">
                <a:latin typeface="Arial" panose="020B0604020202020204" pitchFamily="34" charset="0"/>
                <a:cs typeface="Arial" panose="020B0604020202020204" pitchFamily="34" charset="0"/>
              </a:rPr>
            </a:br>
            <a:r>
              <a:rPr lang="ro-RO" sz="2000" dirty="0">
                <a:latin typeface="Arial" panose="020B0604020202020204" pitchFamily="34" charset="0"/>
                <a:cs typeface="Arial" panose="020B0604020202020204" pitchFamily="34" charset="0"/>
              </a:rPr>
              <a:t>● Asistent Manager 2</a:t>
            </a:r>
            <a:br>
              <a:rPr lang="ro-RO" sz="2000" dirty="0">
                <a:latin typeface="Arial" panose="020B0604020202020204" pitchFamily="34" charset="0"/>
                <a:cs typeface="Arial" panose="020B0604020202020204" pitchFamily="34" charset="0"/>
              </a:rPr>
            </a:br>
            <a:r>
              <a:rPr lang="ro-RO" sz="2000" dirty="0">
                <a:latin typeface="Arial" panose="020B0604020202020204" pitchFamily="34" charset="0"/>
                <a:cs typeface="Arial" panose="020B0604020202020204" pitchFamily="34" charset="0"/>
              </a:rPr>
              <a:t>● Secretar Administrativ</a:t>
            </a:r>
            <a:br>
              <a:rPr lang="ro-RO" sz="2000" dirty="0">
                <a:latin typeface="Arial" panose="020B0604020202020204" pitchFamily="34" charset="0"/>
                <a:cs typeface="Arial" panose="020B0604020202020204" pitchFamily="34" charset="0"/>
              </a:rPr>
            </a:br>
            <a:r>
              <a:rPr lang="ro-RO" sz="2000" dirty="0">
                <a:latin typeface="Arial" panose="020B0604020202020204" pitchFamily="34" charset="0"/>
                <a:cs typeface="Arial" panose="020B0604020202020204" pitchFamily="34" charset="0"/>
              </a:rPr>
              <a:t>● Contabil</a:t>
            </a:r>
            <a:br>
              <a:rPr lang="ro-RO" sz="2000" dirty="0">
                <a:latin typeface="Arial" panose="020B0604020202020204" pitchFamily="34" charset="0"/>
                <a:cs typeface="Arial" panose="020B0604020202020204" pitchFamily="34" charset="0"/>
              </a:rPr>
            </a:br>
            <a:r>
              <a:rPr lang="ro-RO" sz="2000" dirty="0">
                <a:latin typeface="Arial" panose="020B0604020202020204" pitchFamily="34" charset="0"/>
                <a:cs typeface="Arial" panose="020B0604020202020204" pitchFamily="34" charset="0"/>
              </a:rPr>
              <a:t>● 2 Experti Grup Tinta</a:t>
            </a:r>
            <a:br>
              <a:rPr lang="ro-RO" sz="2000" dirty="0">
                <a:latin typeface="Arial" panose="020B0604020202020204" pitchFamily="34" charset="0"/>
                <a:cs typeface="Arial" panose="020B0604020202020204" pitchFamily="34" charset="0"/>
              </a:rPr>
            </a:br>
            <a:r>
              <a:rPr lang="ro-RO" sz="2000" dirty="0">
                <a:latin typeface="Arial" panose="020B0604020202020204" pitchFamily="34" charset="0"/>
                <a:cs typeface="Arial" panose="020B0604020202020204" pitchFamily="34" charset="0"/>
              </a:rPr>
              <a:t>● Expert PR</a:t>
            </a:r>
            <a:br>
              <a:rPr lang="ro-RO" sz="2000" dirty="0">
                <a:latin typeface="Arial" panose="020B0604020202020204" pitchFamily="34" charset="0"/>
                <a:cs typeface="Arial" panose="020B0604020202020204" pitchFamily="34" charset="0"/>
              </a:rPr>
            </a:br>
            <a:r>
              <a:rPr lang="ro-RO" sz="2000" dirty="0">
                <a:latin typeface="Arial" panose="020B0604020202020204" pitchFamily="34" charset="0"/>
                <a:cs typeface="Arial" panose="020B0604020202020204" pitchFamily="34" charset="0"/>
              </a:rPr>
              <a:t>● Expert IT</a:t>
            </a:r>
            <a:br>
              <a:rPr lang="ro-RO" sz="2000" dirty="0">
                <a:latin typeface="Arial" panose="020B0604020202020204" pitchFamily="34" charset="0"/>
                <a:cs typeface="Arial" panose="020B0604020202020204" pitchFamily="34" charset="0"/>
              </a:rPr>
            </a:br>
            <a:r>
              <a:rPr lang="ro-RO" sz="2000" dirty="0">
                <a:latin typeface="Arial" panose="020B0604020202020204" pitchFamily="34" charset="0"/>
                <a:cs typeface="Arial" panose="020B0604020202020204" pitchFamily="34" charset="0"/>
              </a:rPr>
              <a:t/>
            </a:r>
            <a:br>
              <a:rPr lang="ro-RO" sz="2000" dirty="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ro-RO" sz="1100" dirty="0" smtClean="0"/>
              <a:t/>
            </a:r>
            <a:br>
              <a:rPr lang="ro-RO" sz="1100" dirty="0" smtClean="0"/>
            </a:br>
            <a:endParaRPr lang="ro-RO" sz="1100" kern="50" dirty="0">
              <a:effectLst/>
              <a:latin typeface="Arial" panose="020B0604020202020204" pitchFamily="34" charset="0"/>
              <a:ea typeface="Calibri" panose="020F0502020204030204" pitchFamily="34" charset="0"/>
              <a:cs typeface="Arial" panose="020B0604020202020204"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46275" y="502796"/>
            <a:ext cx="8721725" cy="1146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 name="Subtitle 2"/>
          <p:cNvSpPr txBox="1">
            <a:spLocks/>
          </p:cNvSpPr>
          <p:nvPr/>
        </p:nvSpPr>
        <p:spPr>
          <a:xfrm>
            <a:off x="1735137" y="5257801"/>
            <a:ext cx="9144000" cy="376084"/>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5000"/>
              </a:lnSpc>
              <a:spcBef>
                <a:spcPts val="0"/>
              </a:spcBef>
            </a:pP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Investim</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în</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dezvoltare</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durabilă</a:t>
            </a:r>
            <a:endParaRPr lang="en-US" sz="3600" kern="50" dirty="0" smtClean="0">
              <a:latin typeface="Calibri" panose="020F0502020204030204" pitchFamily="34" charset="0"/>
              <a:ea typeface="Calibri" panose="020F0502020204030204" pitchFamily="34" charset="0"/>
              <a:cs typeface="Arial" panose="020B0604020202020204" pitchFamily="34" charset="0"/>
            </a:endParaRPr>
          </a:p>
          <a:p>
            <a:pPr>
              <a:lnSpc>
                <a:spcPct val="105000"/>
              </a:lnSpc>
              <a:spcBef>
                <a:spcPts val="0"/>
              </a:spcBef>
              <a:tabLst>
                <a:tab pos="2581275" algn="l"/>
              </a:tabLst>
            </a:pPr>
            <a:r>
              <a:rPr lang="en-GB" sz="3600" kern="50" dirty="0" smtClean="0">
                <a:latin typeface="Arial" panose="020B0604020202020204" pitchFamily="34" charset="0"/>
                <a:ea typeface="Calibri" panose="020F0502020204030204" pitchFamily="34" charset="0"/>
                <a:cs typeface="Arial" panose="020B0604020202020204" pitchFamily="34" charset="0"/>
              </a:rPr>
              <a:t>Program </a:t>
            </a:r>
            <a:r>
              <a:rPr lang="en-GB" sz="3600" kern="50" dirty="0" err="1" smtClean="0">
                <a:latin typeface="Arial" panose="020B0604020202020204" pitchFamily="34" charset="0"/>
                <a:ea typeface="Calibri" panose="020F0502020204030204" pitchFamily="34" charset="0"/>
                <a:cs typeface="Arial" panose="020B0604020202020204" pitchFamily="34" charset="0"/>
              </a:rPr>
              <a:t>cofinanțat</a:t>
            </a:r>
            <a:r>
              <a:rPr lang="en-GB" sz="3600" kern="50" dirty="0" smtClean="0">
                <a:latin typeface="Arial" panose="020B0604020202020204" pitchFamily="34" charset="0"/>
                <a:ea typeface="Calibri" panose="020F0502020204030204" pitchFamily="34" charset="0"/>
                <a:cs typeface="Arial" panose="020B0604020202020204" pitchFamily="34" charset="0"/>
              </a:rPr>
              <a:t> din </a:t>
            </a:r>
            <a:r>
              <a:rPr lang="en-GB" sz="3600" kern="50" dirty="0" err="1" smtClean="0">
                <a:latin typeface="Arial" panose="020B0604020202020204" pitchFamily="34" charset="0"/>
                <a:ea typeface="Calibri" panose="020F0502020204030204" pitchFamily="34" charset="0"/>
                <a:cs typeface="Arial" panose="020B0604020202020204" pitchFamily="34" charset="0"/>
              </a:rPr>
              <a:t>Fondul</a:t>
            </a:r>
            <a:r>
              <a:rPr lang="en-GB" sz="3600" kern="50" dirty="0" smtClean="0">
                <a:latin typeface="Arial" panose="020B0604020202020204" pitchFamily="34" charset="0"/>
                <a:ea typeface="Calibri" panose="020F0502020204030204" pitchFamily="34" charset="0"/>
                <a:cs typeface="Arial" panose="020B0604020202020204" pitchFamily="34" charset="0"/>
              </a:rPr>
              <a:t> Social European </a:t>
            </a:r>
            <a:r>
              <a:rPr lang="en-GB" sz="3600" kern="50" dirty="0" err="1" smtClean="0">
                <a:latin typeface="Arial" panose="020B0604020202020204" pitchFamily="34" charset="0"/>
                <a:ea typeface="Calibri" panose="020F0502020204030204" pitchFamily="34" charset="0"/>
                <a:cs typeface="Arial" panose="020B0604020202020204" pitchFamily="34" charset="0"/>
              </a:rPr>
              <a:t>prin</a:t>
            </a:r>
            <a:r>
              <a:rPr lang="en-GB" sz="3600" kern="50" dirty="0" smtClean="0">
                <a:latin typeface="Arial" panose="020B0604020202020204" pitchFamily="34" charset="0"/>
                <a:ea typeface="Calibri" panose="020F0502020204030204" pitchFamily="34" charset="0"/>
                <a:cs typeface="Arial" panose="020B0604020202020204" pitchFamily="34" charset="0"/>
              </a:rPr>
              <a:t> </a:t>
            </a:r>
            <a:r>
              <a:rPr lang="en-GB" sz="3600" kern="50" dirty="0" err="1" smtClean="0">
                <a:latin typeface="Arial" panose="020B0604020202020204" pitchFamily="34" charset="0"/>
                <a:ea typeface="Calibri" panose="020F0502020204030204" pitchFamily="34" charset="0"/>
                <a:cs typeface="Arial" panose="020B0604020202020204" pitchFamily="34" charset="0"/>
              </a:rPr>
              <a:t>Programul</a:t>
            </a:r>
            <a:r>
              <a:rPr lang="en-GB" sz="3600" kern="50" dirty="0" smtClean="0">
                <a:latin typeface="Arial" panose="020B0604020202020204" pitchFamily="34" charset="0"/>
                <a:ea typeface="Calibri" panose="020F0502020204030204" pitchFamily="34" charset="0"/>
                <a:cs typeface="Arial" panose="020B0604020202020204" pitchFamily="34" charset="0"/>
              </a:rPr>
              <a:t> </a:t>
            </a:r>
            <a:r>
              <a:rPr lang="en-GB" sz="3600" kern="50" dirty="0" err="1" smtClean="0">
                <a:latin typeface="Arial" panose="020B0604020202020204" pitchFamily="34" charset="0"/>
                <a:ea typeface="Calibri" panose="020F0502020204030204" pitchFamily="34" charset="0"/>
                <a:cs typeface="Arial" panose="020B0604020202020204" pitchFamily="34" charset="0"/>
              </a:rPr>
              <a:t>Operațional</a:t>
            </a:r>
            <a:r>
              <a:rPr lang="en-GB" sz="3600" kern="50" dirty="0" smtClean="0">
                <a:latin typeface="Arial" panose="020B0604020202020204" pitchFamily="34" charset="0"/>
                <a:ea typeface="Calibri" panose="020F0502020204030204" pitchFamily="34" charset="0"/>
                <a:cs typeface="Arial" panose="020B0604020202020204" pitchFamily="34" charset="0"/>
              </a:rPr>
              <a:t> Capital </a:t>
            </a:r>
            <a:r>
              <a:rPr lang="en-GB" sz="3600" kern="50" dirty="0" err="1" smtClean="0">
                <a:latin typeface="Arial" panose="020B0604020202020204" pitchFamily="34" charset="0"/>
                <a:ea typeface="Calibri" panose="020F0502020204030204" pitchFamily="34" charset="0"/>
                <a:cs typeface="Arial" panose="020B0604020202020204" pitchFamily="34" charset="0"/>
              </a:rPr>
              <a:t>Uman</a:t>
            </a:r>
            <a:r>
              <a:rPr lang="en-GB" sz="3600" kern="50" dirty="0" smtClean="0">
                <a:latin typeface="Arial" panose="020B0604020202020204" pitchFamily="34" charset="0"/>
                <a:ea typeface="Calibri" panose="020F0502020204030204" pitchFamily="34" charset="0"/>
                <a:cs typeface="Arial" panose="020B0604020202020204" pitchFamily="34" charset="0"/>
              </a:rPr>
              <a:t> 2014-2020</a:t>
            </a:r>
            <a:endParaRPr lang="en-US" sz="3600" kern="50" dirty="0" smtClean="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10" name="Picture 9"/>
          <p:cNvPicPr>
            <a:picLocks noChangeAspect="1"/>
          </p:cNvPicPr>
          <p:nvPr/>
        </p:nvPicPr>
        <p:blipFill>
          <a:blip r:embed="rId3"/>
          <a:stretch>
            <a:fillRect/>
          </a:stretch>
        </p:blipFill>
        <p:spPr>
          <a:xfrm>
            <a:off x="5883321" y="5583051"/>
            <a:ext cx="742857" cy="914286"/>
          </a:xfrm>
          <a:prstGeom prst="rect">
            <a:avLst/>
          </a:prstGeom>
        </p:spPr>
      </p:pic>
    </p:spTree>
    <p:extLst>
      <p:ext uri="{BB962C8B-B14F-4D97-AF65-F5344CB8AC3E}">
        <p14:creationId xmlns:p14="http://schemas.microsoft.com/office/powerpoint/2010/main" val="25184606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60922" y="1802653"/>
            <a:ext cx="10366409" cy="3301465"/>
          </a:xfrm>
        </p:spPr>
        <p:txBody>
          <a:bodyPr anchor="t">
            <a:normAutofit fontScale="90000"/>
          </a:bodyPr>
          <a:lstStyle/>
          <a:p>
            <a:pPr marL="342900" indent="-342900" algn="l">
              <a:buFont typeface="Wingdings" panose="05000000000000000000" pitchFamily="2" charset="2"/>
              <a:buChar char="Ø"/>
            </a:pPr>
            <a:r>
              <a:rPr lang="ro-RO" sz="2200" b="1" dirty="0" smtClean="0">
                <a:solidFill>
                  <a:schemeClr val="accent1">
                    <a:lumMod val="75000"/>
                  </a:schemeClr>
                </a:solidFill>
                <a:latin typeface="Arial" panose="020B0604020202020204" pitchFamily="34" charset="0"/>
                <a:cs typeface="Arial" panose="020B0604020202020204" pitchFamily="34" charset="0"/>
              </a:rPr>
              <a:t>Echipa de implementare</a:t>
            </a:r>
            <a:r>
              <a:rPr lang="ro-RO" sz="2000" dirty="0">
                <a:latin typeface="Arial" panose="020B0604020202020204" pitchFamily="34" charset="0"/>
                <a:cs typeface="Arial" panose="020B0604020202020204" pitchFamily="34" charset="0"/>
              </a:rPr>
              <a:t/>
            </a:r>
            <a:br>
              <a:rPr lang="ro-RO" sz="2000" dirty="0">
                <a:latin typeface="Arial" panose="020B0604020202020204" pitchFamily="34" charset="0"/>
                <a:cs typeface="Arial" panose="020B0604020202020204" pitchFamily="34" charset="0"/>
              </a:rPr>
            </a:br>
            <a:r>
              <a:rPr lang="ro-RO" sz="2000" dirty="0">
                <a:latin typeface="Arial" panose="020B0604020202020204" pitchFamily="34" charset="0"/>
                <a:cs typeface="Arial" panose="020B0604020202020204" pitchFamily="34" charset="0"/>
              </a:rPr>
              <a:t/>
            </a:r>
            <a:br>
              <a:rPr lang="ro-RO" sz="2000" dirty="0">
                <a:latin typeface="Arial" panose="020B0604020202020204" pitchFamily="34" charset="0"/>
                <a:cs typeface="Arial" panose="020B0604020202020204" pitchFamily="34" charset="0"/>
              </a:rPr>
            </a:br>
            <a:r>
              <a:rPr lang="ro-RO" sz="2000" dirty="0">
                <a:latin typeface="Arial" panose="020B0604020202020204" pitchFamily="34" charset="0"/>
                <a:cs typeface="Arial" panose="020B0604020202020204" pitchFamily="34" charset="0"/>
              </a:rPr>
              <a:t>	</a:t>
            </a:r>
            <a:r>
              <a:rPr lang="ro-RO" sz="2000" b="1" dirty="0">
                <a:latin typeface="Arial" panose="020B0604020202020204" pitchFamily="34" charset="0"/>
                <a:cs typeface="Arial" panose="020B0604020202020204" pitchFamily="34" charset="0"/>
              </a:rPr>
              <a:t>Formatori</a:t>
            </a:r>
            <a:r>
              <a:rPr lang="ro-RO" sz="2000" b="1" dirty="0" smtClean="0">
                <a:latin typeface="Arial" panose="020B0604020202020204" pitchFamily="34" charset="0"/>
                <a:cs typeface="Arial" panose="020B0604020202020204" pitchFamily="34" charset="0"/>
              </a:rPr>
              <a:t>:</a:t>
            </a:r>
            <a:br>
              <a:rPr lang="ro-RO" sz="2000" b="1" dirty="0" smtClean="0">
                <a:latin typeface="Arial" panose="020B0604020202020204" pitchFamily="34" charset="0"/>
                <a:cs typeface="Arial" panose="020B0604020202020204" pitchFamily="34" charset="0"/>
              </a:rPr>
            </a:br>
            <a:r>
              <a:rPr lang="ro-RO" sz="2000" dirty="0">
                <a:latin typeface="Arial" panose="020B0604020202020204" pitchFamily="34" charset="0"/>
                <a:cs typeface="Arial" panose="020B0604020202020204" pitchFamily="34" charset="0"/>
              </a:rPr>
              <a:t/>
            </a:r>
            <a:br>
              <a:rPr lang="ro-RO" sz="2000" dirty="0">
                <a:latin typeface="Arial" panose="020B0604020202020204" pitchFamily="34" charset="0"/>
                <a:cs typeface="Arial" panose="020B0604020202020204" pitchFamily="34" charset="0"/>
              </a:rPr>
            </a:br>
            <a:r>
              <a:rPr lang="ro-RO" sz="2000" dirty="0">
                <a:latin typeface="Arial" panose="020B0604020202020204" pitchFamily="34" charset="0"/>
                <a:cs typeface="Arial" panose="020B0604020202020204" pitchFamily="34" charset="0"/>
              </a:rPr>
              <a:t>● Coordonator activitate de formare</a:t>
            </a:r>
            <a:br>
              <a:rPr lang="ro-RO" sz="2000" dirty="0">
                <a:latin typeface="Arial" panose="020B0604020202020204" pitchFamily="34" charset="0"/>
                <a:cs typeface="Arial" panose="020B0604020202020204" pitchFamily="34" charset="0"/>
              </a:rPr>
            </a:br>
            <a:r>
              <a:rPr lang="ro-RO" sz="2000" dirty="0">
                <a:latin typeface="Arial" panose="020B0604020202020204" pitchFamily="34" charset="0"/>
                <a:cs typeface="Arial" panose="020B0604020202020204" pitchFamily="34" charset="0"/>
              </a:rPr>
              <a:t>● 2 Formatori Modul 1 – Utilizarea sistemelor informatice in business</a:t>
            </a:r>
            <a:br>
              <a:rPr lang="ro-RO" sz="2000" dirty="0">
                <a:latin typeface="Arial" panose="020B0604020202020204" pitchFamily="34" charset="0"/>
                <a:cs typeface="Arial" panose="020B0604020202020204" pitchFamily="34" charset="0"/>
              </a:rPr>
            </a:br>
            <a:r>
              <a:rPr lang="ro-RO" sz="2000" dirty="0">
                <a:latin typeface="Arial" panose="020B0604020202020204" pitchFamily="34" charset="0"/>
                <a:cs typeface="Arial" panose="020B0604020202020204" pitchFamily="34" charset="0"/>
              </a:rPr>
              <a:t>● 2 Formatori Modul 2 – Management operational si resurse umane</a:t>
            </a:r>
            <a:br>
              <a:rPr lang="ro-RO" sz="2000" dirty="0">
                <a:latin typeface="Arial" panose="020B0604020202020204" pitchFamily="34" charset="0"/>
                <a:cs typeface="Arial" panose="020B0604020202020204" pitchFamily="34" charset="0"/>
              </a:rPr>
            </a:br>
            <a:r>
              <a:rPr lang="ro-RO" sz="2000" dirty="0">
                <a:latin typeface="Arial" panose="020B0604020202020204" pitchFamily="34" charset="0"/>
                <a:cs typeface="Arial" panose="020B0604020202020204" pitchFamily="34" charset="0"/>
              </a:rPr>
              <a:t>● 2 Formatori Modul 3 – Comunicare, negociere in afaceri si elemente de marketing</a:t>
            </a:r>
            <a:br>
              <a:rPr lang="ro-RO" sz="2000" dirty="0">
                <a:latin typeface="Arial" panose="020B0604020202020204" pitchFamily="34" charset="0"/>
                <a:cs typeface="Arial" panose="020B0604020202020204" pitchFamily="34" charset="0"/>
              </a:rPr>
            </a:br>
            <a:r>
              <a:rPr lang="ro-RO" sz="2000" dirty="0">
                <a:latin typeface="Arial" panose="020B0604020202020204" pitchFamily="34" charset="0"/>
                <a:cs typeface="Arial" panose="020B0604020202020204" pitchFamily="34" charset="0"/>
              </a:rPr>
              <a:t>● 2 Formatori Modul 4 – Management financiar si elaborare Plan de afaceri</a:t>
            </a:r>
            <a:br>
              <a:rPr lang="ro-RO" sz="2000" dirty="0">
                <a:latin typeface="Arial" panose="020B0604020202020204" pitchFamily="34" charset="0"/>
                <a:cs typeface="Arial" panose="020B0604020202020204" pitchFamily="34" charset="0"/>
              </a:rPr>
            </a:br>
            <a:r>
              <a:rPr lang="ro-RO" sz="2000" dirty="0">
                <a:latin typeface="Arial" panose="020B0604020202020204" pitchFamily="34" charset="0"/>
                <a:cs typeface="Arial" panose="020B0604020202020204" pitchFamily="34" charset="0"/>
              </a:rPr>
              <a:t>● 2 Formatori Modul 5 – Managementul mediului si dezvoltarii durabile</a:t>
            </a:r>
            <a:br>
              <a:rPr lang="ro-RO" sz="2000" dirty="0">
                <a:latin typeface="Arial" panose="020B0604020202020204" pitchFamily="34" charset="0"/>
                <a:cs typeface="Arial" panose="020B0604020202020204" pitchFamily="34" charset="0"/>
              </a:rPr>
            </a:br>
            <a:r>
              <a:rPr lang="ro-RO" sz="2000" dirty="0">
                <a:latin typeface="Arial" panose="020B0604020202020204" pitchFamily="34" charset="0"/>
                <a:cs typeface="Arial" panose="020B0604020202020204" pitchFamily="34" charset="0"/>
              </a:rPr>
              <a:t/>
            </a:r>
            <a:br>
              <a:rPr lang="ro-RO" sz="2000" dirty="0">
                <a:latin typeface="Arial" panose="020B0604020202020204" pitchFamily="34" charset="0"/>
                <a:cs typeface="Arial" panose="020B0604020202020204" pitchFamily="34" charset="0"/>
              </a:rPr>
            </a:br>
            <a:r>
              <a:rPr lang="ro-RO" sz="2000" dirty="0">
                <a:latin typeface="Arial" panose="020B0604020202020204" pitchFamily="34" charset="0"/>
                <a:cs typeface="Arial" panose="020B0604020202020204" pitchFamily="34" charset="0"/>
              </a:rPr>
              <a:t/>
            </a:r>
            <a:br>
              <a:rPr lang="ro-RO" sz="2000" dirty="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ro-RO" sz="1100" dirty="0" smtClean="0"/>
              <a:t/>
            </a:r>
            <a:br>
              <a:rPr lang="ro-RO" sz="1100" dirty="0" smtClean="0"/>
            </a:br>
            <a:endParaRPr lang="ro-RO" sz="1100" kern="50" dirty="0">
              <a:effectLst/>
              <a:latin typeface="Arial" panose="020B0604020202020204" pitchFamily="34" charset="0"/>
              <a:ea typeface="Calibri" panose="020F0502020204030204" pitchFamily="34" charset="0"/>
              <a:cs typeface="Arial" panose="020B0604020202020204"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46275" y="502796"/>
            <a:ext cx="8721725" cy="1146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 name="Subtitle 2"/>
          <p:cNvSpPr txBox="1">
            <a:spLocks/>
          </p:cNvSpPr>
          <p:nvPr/>
        </p:nvSpPr>
        <p:spPr>
          <a:xfrm>
            <a:off x="1735137" y="5257801"/>
            <a:ext cx="9144000" cy="376084"/>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5000"/>
              </a:lnSpc>
              <a:spcBef>
                <a:spcPts val="0"/>
              </a:spcBef>
            </a:pP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Investim</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în</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dezvoltare</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durabilă</a:t>
            </a:r>
            <a:endParaRPr lang="en-US" sz="3600" kern="50" dirty="0" smtClean="0">
              <a:latin typeface="Calibri" panose="020F0502020204030204" pitchFamily="34" charset="0"/>
              <a:ea typeface="Calibri" panose="020F0502020204030204" pitchFamily="34" charset="0"/>
              <a:cs typeface="Arial" panose="020B0604020202020204" pitchFamily="34" charset="0"/>
            </a:endParaRPr>
          </a:p>
          <a:p>
            <a:pPr>
              <a:lnSpc>
                <a:spcPct val="105000"/>
              </a:lnSpc>
              <a:spcBef>
                <a:spcPts val="0"/>
              </a:spcBef>
              <a:tabLst>
                <a:tab pos="2581275" algn="l"/>
              </a:tabLst>
            </a:pPr>
            <a:r>
              <a:rPr lang="en-GB" sz="3600" kern="50" dirty="0" smtClean="0">
                <a:latin typeface="Arial" panose="020B0604020202020204" pitchFamily="34" charset="0"/>
                <a:ea typeface="Calibri" panose="020F0502020204030204" pitchFamily="34" charset="0"/>
                <a:cs typeface="Arial" panose="020B0604020202020204" pitchFamily="34" charset="0"/>
              </a:rPr>
              <a:t>Program </a:t>
            </a:r>
            <a:r>
              <a:rPr lang="en-GB" sz="3600" kern="50" dirty="0" err="1" smtClean="0">
                <a:latin typeface="Arial" panose="020B0604020202020204" pitchFamily="34" charset="0"/>
                <a:ea typeface="Calibri" panose="020F0502020204030204" pitchFamily="34" charset="0"/>
                <a:cs typeface="Arial" panose="020B0604020202020204" pitchFamily="34" charset="0"/>
              </a:rPr>
              <a:t>cofinanțat</a:t>
            </a:r>
            <a:r>
              <a:rPr lang="en-GB" sz="3600" kern="50" dirty="0" smtClean="0">
                <a:latin typeface="Arial" panose="020B0604020202020204" pitchFamily="34" charset="0"/>
                <a:ea typeface="Calibri" panose="020F0502020204030204" pitchFamily="34" charset="0"/>
                <a:cs typeface="Arial" panose="020B0604020202020204" pitchFamily="34" charset="0"/>
              </a:rPr>
              <a:t> din </a:t>
            </a:r>
            <a:r>
              <a:rPr lang="en-GB" sz="3600" kern="50" dirty="0" err="1" smtClean="0">
                <a:latin typeface="Arial" panose="020B0604020202020204" pitchFamily="34" charset="0"/>
                <a:ea typeface="Calibri" panose="020F0502020204030204" pitchFamily="34" charset="0"/>
                <a:cs typeface="Arial" panose="020B0604020202020204" pitchFamily="34" charset="0"/>
              </a:rPr>
              <a:t>Fondul</a:t>
            </a:r>
            <a:r>
              <a:rPr lang="en-GB" sz="3600" kern="50" dirty="0" smtClean="0">
                <a:latin typeface="Arial" panose="020B0604020202020204" pitchFamily="34" charset="0"/>
                <a:ea typeface="Calibri" panose="020F0502020204030204" pitchFamily="34" charset="0"/>
                <a:cs typeface="Arial" panose="020B0604020202020204" pitchFamily="34" charset="0"/>
              </a:rPr>
              <a:t> Social European </a:t>
            </a:r>
            <a:r>
              <a:rPr lang="en-GB" sz="3600" kern="50" dirty="0" err="1" smtClean="0">
                <a:latin typeface="Arial" panose="020B0604020202020204" pitchFamily="34" charset="0"/>
                <a:ea typeface="Calibri" panose="020F0502020204030204" pitchFamily="34" charset="0"/>
                <a:cs typeface="Arial" panose="020B0604020202020204" pitchFamily="34" charset="0"/>
              </a:rPr>
              <a:t>prin</a:t>
            </a:r>
            <a:r>
              <a:rPr lang="en-GB" sz="3600" kern="50" dirty="0" smtClean="0">
                <a:latin typeface="Arial" panose="020B0604020202020204" pitchFamily="34" charset="0"/>
                <a:ea typeface="Calibri" panose="020F0502020204030204" pitchFamily="34" charset="0"/>
                <a:cs typeface="Arial" panose="020B0604020202020204" pitchFamily="34" charset="0"/>
              </a:rPr>
              <a:t> </a:t>
            </a:r>
            <a:r>
              <a:rPr lang="en-GB" sz="3600" kern="50" dirty="0" err="1" smtClean="0">
                <a:latin typeface="Arial" panose="020B0604020202020204" pitchFamily="34" charset="0"/>
                <a:ea typeface="Calibri" panose="020F0502020204030204" pitchFamily="34" charset="0"/>
                <a:cs typeface="Arial" panose="020B0604020202020204" pitchFamily="34" charset="0"/>
              </a:rPr>
              <a:t>Programul</a:t>
            </a:r>
            <a:r>
              <a:rPr lang="en-GB" sz="3600" kern="50" dirty="0" smtClean="0">
                <a:latin typeface="Arial" panose="020B0604020202020204" pitchFamily="34" charset="0"/>
                <a:ea typeface="Calibri" panose="020F0502020204030204" pitchFamily="34" charset="0"/>
                <a:cs typeface="Arial" panose="020B0604020202020204" pitchFamily="34" charset="0"/>
              </a:rPr>
              <a:t> </a:t>
            </a:r>
            <a:r>
              <a:rPr lang="en-GB" sz="3600" kern="50" dirty="0" err="1" smtClean="0">
                <a:latin typeface="Arial" panose="020B0604020202020204" pitchFamily="34" charset="0"/>
                <a:ea typeface="Calibri" panose="020F0502020204030204" pitchFamily="34" charset="0"/>
                <a:cs typeface="Arial" panose="020B0604020202020204" pitchFamily="34" charset="0"/>
              </a:rPr>
              <a:t>Operațional</a:t>
            </a:r>
            <a:r>
              <a:rPr lang="en-GB" sz="3600" kern="50" dirty="0" smtClean="0">
                <a:latin typeface="Arial" panose="020B0604020202020204" pitchFamily="34" charset="0"/>
                <a:ea typeface="Calibri" panose="020F0502020204030204" pitchFamily="34" charset="0"/>
                <a:cs typeface="Arial" panose="020B0604020202020204" pitchFamily="34" charset="0"/>
              </a:rPr>
              <a:t> Capital </a:t>
            </a:r>
            <a:r>
              <a:rPr lang="en-GB" sz="3600" kern="50" dirty="0" err="1" smtClean="0">
                <a:latin typeface="Arial" panose="020B0604020202020204" pitchFamily="34" charset="0"/>
                <a:ea typeface="Calibri" panose="020F0502020204030204" pitchFamily="34" charset="0"/>
                <a:cs typeface="Arial" panose="020B0604020202020204" pitchFamily="34" charset="0"/>
              </a:rPr>
              <a:t>Uman</a:t>
            </a:r>
            <a:r>
              <a:rPr lang="en-GB" sz="3600" kern="50" dirty="0" smtClean="0">
                <a:latin typeface="Arial" panose="020B0604020202020204" pitchFamily="34" charset="0"/>
                <a:ea typeface="Calibri" panose="020F0502020204030204" pitchFamily="34" charset="0"/>
                <a:cs typeface="Arial" panose="020B0604020202020204" pitchFamily="34" charset="0"/>
              </a:rPr>
              <a:t> 2014-2020</a:t>
            </a:r>
            <a:endParaRPr lang="en-US" sz="3600" kern="50" dirty="0" smtClean="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10" name="Picture 9"/>
          <p:cNvPicPr>
            <a:picLocks noChangeAspect="1"/>
          </p:cNvPicPr>
          <p:nvPr/>
        </p:nvPicPr>
        <p:blipFill>
          <a:blip r:embed="rId3"/>
          <a:stretch>
            <a:fillRect/>
          </a:stretch>
        </p:blipFill>
        <p:spPr>
          <a:xfrm>
            <a:off x="5883321" y="5583051"/>
            <a:ext cx="742857" cy="914286"/>
          </a:xfrm>
          <a:prstGeom prst="rect">
            <a:avLst/>
          </a:prstGeom>
        </p:spPr>
      </p:pic>
    </p:spTree>
    <p:extLst>
      <p:ext uri="{BB962C8B-B14F-4D97-AF65-F5344CB8AC3E}">
        <p14:creationId xmlns:p14="http://schemas.microsoft.com/office/powerpoint/2010/main" val="2350288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8851" y="1828800"/>
            <a:ext cx="10934299" cy="3301465"/>
          </a:xfrm>
        </p:spPr>
        <p:txBody>
          <a:bodyPr anchor="t">
            <a:normAutofit fontScale="90000"/>
          </a:bodyPr>
          <a:lstStyle/>
          <a:p>
            <a:pPr marL="0" indent="0" algn="l"/>
            <a:r>
              <a:rPr lang="en-US" sz="2200" b="1" dirty="0" err="1">
                <a:solidFill>
                  <a:schemeClr val="accent1">
                    <a:lumMod val="75000"/>
                  </a:schemeClr>
                </a:solidFill>
                <a:latin typeface="Arial" panose="020B0604020202020204" pitchFamily="34" charset="0"/>
                <a:cs typeface="Arial" panose="020B0604020202020204" pitchFamily="34" charset="0"/>
              </a:rPr>
              <a:t>Obiectivul</a:t>
            </a:r>
            <a:r>
              <a:rPr lang="en-US" sz="2200" b="1" dirty="0">
                <a:solidFill>
                  <a:schemeClr val="accent1">
                    <a:lumMod val="75000"/>
                  </a:schemeClr>
                </a:solidFill>
                <a:latin typeface="Arial" panose="020B0604020202020204" pitchFamily="34" charset="0"/>
                <a:cs typeface="Arial" panose="020B0604020202020204" pitchFamily="34" charset="0"/>
              </a:rPr>
              <a:t> </a:t>
            </a:r>
            <a:r>
              <a:rPr lang="en-US" sz="2200" b="1" dirty="0" smtClean="0">
                <a:solidFill>
                  <a:schemeClr val="accent1">
                    <a:lumMod val="75000"/>
                  </a:schemeClr>
                </a:solidFill>
                <a:latin typeface="Arial" panose="020B0604020202020204" pitchFamily="34" charset="0"/>
                <a:cs typeface="Arial" panose="020B0604020202020204" pitchFamily="34" charset="0"/>
              </a:rPr>
              <a:t>general</a:t>
            </a:r>
            <a:r>
              <a:rPr lang="ro-RO" sz="2200" b="1" dirty="0" smtClean="0">
                <a:solidFill>
                  <a:schemeClr val="accent1">
                    <a:lumMod val="75000"/>
                  </a:schemeClr>
                </a:solidFill>
                <a:latin typeface="Arial" panose="020B0604020202020204" pitchFamily="34" charset="0"/>
                <a:cs typeface="Arial" panose="020B0604020202020204" pitchFamily="34" charset="0"/>
              </a:rPr>
              <a:t/>
            </a:r>
            <a:br>
              <a:rPr lang="ro-RO" sz="2200" b="1" dirty="0" smtClean="0">
                <a:solidFill>
                  <a:schemeClr val="accent1">
                    <a:lumMod val="75000"/>
                  </a:schemeClr>
                </a:solidFill>
                <a:latin typeface="Arial" panose="020B0604020202020204" pitchFamily="34" charset="0"/>
                <a:cs typeface="Arial" panose="020B0604020202020204" pitchFamily="34" charset="0"/>
              </a:rPr>
            </a:br>
            <a:r>
              <a:rPr lang="ro-RO" sz="2000" dirty="0">
                <a:solidFill>
                  <a:schemeClr val="accent1">
                    <a:lumMod val="75000"/>
                  </a:schemeClr>
                </a:solidFill>
                <a:latin typeface="Arial" panose="020B0604020202020204" pitchFamily="34" charset="0"/>
                <a:cs typeface="Arial" panose="020B0604020202020204" pitchFamily="34" charset="0"/>
              </a:rPr>
              <a:t/>
            </a:r>
            <a:br>
              <a:rPr lang="ro-RO" sz="2000" dirty="0">
                <a:solidFill>
                  <a:schemeClr val="accent1">
                    <a:lumMod val="75000"/>
                  </a:schemeClr>
                </a:solidFill>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Sustinerea</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antreprenoriatului</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si</a:t>
            </a:r>
            <a:r>
              <a:rPr lang="en-US" sz="1900" dirty="0">
                <a:latin typeface="Arial" panose="020B0604020202020204" pitchFamily="34" charset="0"/>
                <a:cs typeface="Arial" panose="020B0604020202020204" pitchFamily="34" charset="0"/>
              </a:rPr>
              <a:t> a </a:t>
            </a:r>
            <a:r>
              <a:rPr lang="en-US" sz="1900" dirty="0" err="1">
                <a:latin typeface="Arial" panose="020B0604020202020204" pitchFamily="34" charset="0"/>
                <a:cs typeface="Arial" panose="020B0604020202020204" pitchFamily="34" charset="0"/>
              </a:rPr>
              <a:t>ocuparii</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pe</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cont</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propriu</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prin</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furnizarea</a:t>
            </a:r>
            <a:r>
              <a:rPr lang="en-US" sz="1900" dirty="0">
                <a:latin typeface="Arial" panose="020B0604020202020204" pitchFamily="34" charset="0"/>
                <a:cs typeface="Arial" panose="020B0604020202020204" pitchFamily="34" charset="0"/>
              </a:rPr>
              <a:t> de </a:t>
            </a:r>
            <a:r>
              <a:rPr lang="en-US" sz="1900" dirty="0" err="1">
                <a:latin typeface="Arial" panose="020B0604020202020204" pitchFamily="34" charset="0"/>
                <a:cs typeface="Arial" panose="020B0604020202020204" pitchFamily="34" charset="0"/>
              </a:rPr>
              <a:t>programe</a:t>
            </a:r>
            <a:r>
              <a:rPr lang="en-US" sz="1900" dirty="0">
                <a:latin typeface="Arial" panose="020B0604020202020204" pitchFamily="34" charset="0"/>
                <a:cs typeface="Arial" panose="020B0604020202020204" pitchFamily="34" charset="0"/>
              </a:rPr>
              <a:t> de </a:t>
            </a:r>
            <a:r>
              <a:rPr lang="en-US" sz="1900" dirty="0" err="1">
                <a:latin typeface="Arial" panose="020B0604020202020204" pitchFamily="34" charset="0"/>
                <a:cs typeface="Arial" panose="020B0604020202020204" pitchFamily="34" charset="0"/>
              </a:rPr>
              <a:t>formare</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profesionala</a:t>
            </a:r>
            <a:r>
              <a:rPr lang="en-US" sz="1900" dirty="0">
                <a:latin typeface="Arial" panose="020B0604020202020204" pitchFamily="34" charset="0"/>
                <a:cs typeface="Arial" panose="020B0604020202020204" pitchFamily="34" charset="0"/>
              </a:rPr>
              <a:t> in </a:t>
            </a:r>
            <a:r>
              <a:rPr lang="en-US" sz="1900" dirty="0" err="1">
                <a:latin typeface="Arial" panose="020B0604020202020204" pitchFamily="34" charset="0"/>
                <a:cs typeface="Arial" panose="020B0604020202020204" pitchFamily="34" charset="0"/>
              </a:rPr>
              <a:t>vederea</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infiintarii</a:t>
            </a:r>
            <a:r>
              <a:rPr lang="en-US" sz="1900" dirty="0">
                <a:latin typeface="Arial" panose="020B0604020202020204" pitchFamily="34" charset="0"/>
                <a:cs typeface="Arial" panose="020B0604020202020204" pitchFamily="34" charset="0"/>
              </a:rPr>
              <a:t> de </a:t>
            </a:r>
            <a:r>
              <a:rPr lang="en-US" sz="1900" dirty="0" err="1">
                <a:latin typeface="Arial" panose="020B0604020202020204" pitchFamily="34" charset="0"/>
                <a:cs typeface="Arial" panose="020B0604020202020204" pitchFamily="34" charset="0"/>
              </a:rPr>
              <a:t>intreprinderi</a:t>
            </a:r>
            <a:r>
              <a:rPr lang="en-US" sz="1900" dirty="0">
                <a:latin typeface="Arial" panose="020B0604020202020204" pitchFamily="34" charset="0"/>
                <a:cs typeface="Arial" panose="020B0604020202020204" pitchFamily="34" charset="0"/>
              </a:rPr>
              <a:t> cu </a:t>
            </a:r>
            <a:r>
              <a:rPr lang="en-US" sz="1900" dirty="0" err="1">
                <a:latin typeface="Arial" panose="020B0604020202020204" pitchFamily="34" charset="0"/>
                <a:cs typeface="Arial" panose="020B0604020202020204" pitchFamily="34" charset="0"/>
              </a:rPr>
              <a:t>profil</a:t>
            </a:r>
            <a:r>
              <a:rPr lang="en-US" sz="1900" dirty="0">
                <a:latin typeface="Arial" panose="020B0604020202020204" pitchFamily="34" charset="0"/>
                <a:cs typeface="Arial" panose="020B0604020202020204" pitchFamily="34" charset="0"/>
              </a:rPr>
              <a:t> non-</a:t>
            </a:r>
            <a:r>
              <a:rPr lang="en-US" sz="1900" dirty="0" err="1">
                <a:latin typeface="Arial" panose="020B0604020202020204" pitchFamily="34" charset="0"/>
                <a:cs typeface="Arial" panose="020B0604020202020204" pitchFamily="34" charset="0"/>
              </a:rPr>
              <a:t>agricol</a:t>
            </a:r>
            <a:r>
              <a:rPr lang="en-US" sz="1900" dirty="0">
                <a:latin typeface="Arial" panose="020B0604020202020204" pitchFamily="34" charset="0"/>
                <a:cs typeface="Arial" panose="020B0604020202020204" pitchFamily="34" charset="0"/>
              </a:rPr>
              <a:t> in </a:t>
            </a:r>
            <a:r>
              <a:rPr lang="en-US" sz="1900" dirty="0" err="1">
                <a:latin typeface="Arial" panose="020B0604020202020204" pitchFamily="34" charset="0"/>
                <a:cs typeface="Arial" panose="020B0604020202020204" pitchFamily="34" charset="0"/>
              </a:rPr>
              <a:t>mediul</a:t>
            </a:r>
            <a:r>
              <a:rPr lang="en-US" sz="1900" dirty="0">
                <a:latin typeface="Arial" panose="020B0604020202020204" pitchFamily="34" charset="0"/>
                <a:cs typeface="Arial" panose="020B0604020202020204" pitchFamily="34" charset="0"/>
              </a:rPr>
              <a:t> urban </a:t>
            </a:r>
            <a:r>
              <a:rPr lang="en-US" sz="1900" dirty="0" err="1">
                <a:latin typeface="Arial" panose="020B0604020202020204" pitchFamily="34" charset="0"/>
                <a:cs typeface="Arial" panose="020B0604020202020204" pitchFamily="34" charset="0"/>
              </a:rPr>
              <a:t>si</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crearea</a:t>
            </a:r>
            <a:r>
              <a:rPr lang="en-US" sz="1900" dirty="0">
                <a:latin typeface="Arial" panose="020B0604020202020204" pitchFamily="34" charset="0"/>
                <a:cs typeface="Arial" panose="020B0604020202020204" pitchFamily="34" charset="0"/>
              </a:rPr>
              <a:t> de </a:t>
            </a:r>
            <a:r>
              <a:rPr lang="en-US" sz="1900" dirty="0" err="1">
                <a:latin typeface="Arial" panose="020B0604020202020204" pitchFamily="34" charset="0"/>
                <a:cs typeface="Arial" panose="020B0604020202020204" pitchFamily="34" charset="0"/>
              </a:rPr>
              <a:t>noi</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locuri</a:t>
            </a:r>
            <a:r>
              <a:rPr lang="en-US" sz="1900" dirty="0">
                <a:latin typeface="Arial" panose="020B0604020202020204" pitchFamily="34" charset="0"/>
                <a:cs typeface="Arial" panose="020B0604020202020204" pitchFamily="34" charset="0"/>
              </a:rPr>
              <a:t> de </a:t>
            </a:r>
            <a:r>
              <a:rPr lang="en-US" sz="1900" dirty="0" err="1">
                <a:latin typeface="Arial" panose="020B0604020202020204" pitchFamily="34" charset="0"/>
                <a:cs typeface="Arial" panose="020B0604020202020204" pitchFamily="34" charset="0"/>
              </a:rPr>
              <a:t>munca</a:t>
            </a:r>
            <a:r>
              <a:rPr lang="en-US" sz="1900" dirty="0">
                <a:latin typeface="Arial" panose="020B0604020202020204" pitchFamily="34" charset="0"/>
                <a:cs typeface="Arial" panose="020B0604020202020204" pitchFamily="34" charset="0"/>
              </a:rPr>
              <a:t>, cu </a:t>
            </a:r>
            <a:r>
              <a:rPr lang="en-US" sz="1900" dirty="0" err="1">
                <a:latin typeface="Arial" panose="020B0604020202020204" pitchFamily="34" charset="0"/>
                <a:cs typeface="Arial" panose="020B0604020202020204" pitchFamily="34" charset="0"/>
              </a:rPr>
              <a:t>efecte</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pozitive</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pe</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termen</a:t>
            </a:r>
            <a:r>
              <a:rPr lang="en-US" sz="1900" dirty="0">
                <a:latin typeface="Arial" panose="020B0604020202020204" pitchFamily="34" charset="0"/>
                <a:cs typeface="Arial" panose="020B0604020202020204" pitchFamily="34" charset="0"/>
              </a:rPr>
              <a:t> lung in </a:t>
            </a:r>
            <a:r>
              <a:rPr lang="en-US" sz="1900" dirty="0" err="1">
                <a:latin typeface="Arial" panose="020B0604020202020204" pitchFamily="34" charset="0"/>
                <a:cs typeface="Arial" panose="020B0604020202020204" pitchFamily="34" charset="0"/>
              </a:rPr>
              <a:t>privinta</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dezvoltarii</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mediului</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antreprenorial</a:t>
            </a:r>
            <a:r>
              <a:rPr lang="en-US" sz="1900" dirty="0">
                <a:latin typeface="Arial" panose="020B0604020202020204" pitchFamily="34" charset="0"/>
                <a:cs typeface="Arial" panose="020B0604020202020204" pitchFamily="34" charset="0"/>
              </a:rPr>
              <a:t> din </a:t>
            </a:r>
            <a:r>
              <a:rPr lang="en-US" sz="1900" dirty="0" err="1">
                <a:latin typeface="Arial" panose="020B0604020202020204" pitchFamily="34" charset="0"/>
                <a:cs typeface="Arial" panose="020B0604020202020204" pitchFamily="34" charset="0"/>
              </a:rPr>
              <a:t>regiunea</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Sud</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Muntenia</a:t>
            </a:r>
            <a:r>
              <a:rPr lang="en-US" sz="1900" dirty="0">
                <a:latin typeface="Arial" panose="020B0604020202020204" pitchFamily="34" charset="0"/>
                <a:cs typeface="Arial" panose="020B0604020202020204" pitchFamily="34" charset="0"/>
              </a:rPr>
              <a:t>. </a:t>
            </a:r>
            <a:r>
              <a:rPr lang="ro-RO" sz="1900" dirty="0">
                <a:latin typeface="Arial" panose="020B0604020202020204" pitchFamily="34" charset="0"/>
                <a:cs typeface="Arial" panose="020B0604020202020204" pitchFamily="34" charset="0"/>
              </a:rPr>
              <a:t/>
            </a:r>
            <a:br>
              <a:rPr lang="ro-RO" sz="1900" dirty="0">
                <a:latin typeface="Arial" panose="020B0604020202020204" pitchFamily="34" charset="0"/>
                <a:cs typeface="Arial" panose="020B0604020202020204" pitchFamily="34" charset="0"/>
              </a:rPr>
            </a:b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Proiectul</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contribuie</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totodata</a:t>
            </a:r>
            <a:r>
              <a:rPr lang="en-US" sz="1900" dirty="0">
                <a:latin typeface="Arial" panose="020B0604020202020204" pitchFamily="34" charset="0"/>
                <a:cs typeface="Arial" panose="020B0604020202020204" pitchFamily="34" charset="0"/>
              </a:rPr>
              <a:t> la </a:t>
            </a:r>
            <a:r>
              <a:rPr lang="en-US" sz="1900" dirty="0" err="1">
                <a:latin typeface="Arial" panose="020B0604020202020204" pitchFamily="34" charset="0"/>
                <a:cs typeface="Arial" panose="020B0604020202020204" pitchFamily="34" charset="0"/>
              </a:rPr>
              <a:t>promovarea</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culturii</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antreprenoriale</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dar</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si</a:t>
            </a:r>
            <a:r>
              <a:rPr lang="en-US" sz="1900" dirty="0">
                <a:latin typeface="Arial" panose="020B0604020202020204" pitchFamily="34" charset="0"/>
                <a:cs typeface="Arial" panose="020B0604020202020204" pitchFamily="34" charset="0"/>
              </a:rPr>
              <a:t> la </a:t>
            </a:r>
            <a:r>
              <a:rPr lang="en-US" sz="1900" dirty="0" err="1">
                <a:latin typeface="Arial" panose="020B0604020202020204" pitchFamily="34" charset="0"/>
                <a:cs typeface="Arial" panose="020B0604020202020204" pitchFamily="34" charset="0"/>
              </a:rPr>
              <a:t>dezvoltarea</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abilitatilor</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membrilor</a:t>
            </a:r>
            <a:r>
              <a:rPr lang="en-US" sz="1900" dirty="0">
                <a:latin typeface="Arial" panose="020B0604020202020204" pitchFamily="34" charset="0"/>
                <a:cs typeface="Arial" panose="020B0604020202020204" pitchFamily="34" charset="0"/>
              </a:rPr>
              <a:t> din </a:t>
            </a:r>
            <a:r>
              <a:rPr lang="en-US" sz="1900" dirty="0" err="1">
                <a:latin typeface="Arial" panose="020B0604020202020204" pitchFamily="34" charset="0"/>
                <a:cs typeface="Arial" panose="020B0604020202020204" pitchFamily="34" charset="0"/>
              </a:rPr>
              <a:t>Grupul</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Tinta</a:t>
            </a:r>
            <a:r>
              <a:rPr lang="en-US" sz="1900" dirty="0">
                <a:latin typeface="Arial" panose="020B0604020202020204" pitchFamily="34" charset="0"/>
                <a:cs typeface="Arial" panose="020B0604020202020204" pitchFamily="34" charset="0"/>
              </a:rPr>
              <a:t> de a </a:t>
            </a:r>
            <a:r>
              <a:rPr lang="en-US" sz="1900" dirty="0" err="1">
                <a:latin typeface="Arial" panose="020B0604020202020204" pitchFamily="34" charset="0"/>
                <a:cs typeface="Arial" panose="020B0604020202020204" pitchFamily="34" charset="0"/>
              </a:rPr>
              <a:t>identifica</a:t>
            </a:r>
            <a:r>
              <a:rPr lang="en-US" sz="1900" dirty="0">
                <a:latin typeface="Arial" panose="020B0604020202020204" pitchFamily="34" charset="0"/>
                <a:cs typeface="Arial" panose="020B0604020202020204" pitchFamily="34" charset="0"/>
              </a:rPr>
              <a:t> in mod realist </a:t>
            </a:r>
            <a:r>
              <a:rPr lang="en-US" sz="1900" dirty="0" err="1">
                <a:latin typeface="Arial" panose="020B0604020202020204" pitchFamily="34" charset="0"/>
                <a:cs typeface="Arial" panose="020B0604020202020204" pitchFamily="34" charset="0"/>
              </a:rPr>
              <a:t>si</a:t>
            </a:r>
            <a:r>
              <a:rPr lang="en-US" sz="1900" dirty="0">
                <a:latin typeface="Arial" panose="020B0604020202020204" pitchFamily="34" charset="0"/>
                <a:cs typeface="Arial" panose="020B0604020202020204" pitchFamily="34" charset="0"/>
              </a:rPr>
              <a:t> de a </a:t>
            </a:r>
            <a:r>
              <a:rPr lang="en-US" sz="1900" dirty="0" err="1">
                <a:latin typeface="Arial" panose="020B0604020202020204" pitchFamily="34" charset="0"/>
                <a:cs typeface="Arial" panose="020B0604020202020204" pitchFamily="34" charset="0"/>
              </a:rPr>
              <a:t>aplica</a:t>
            </a:r>
            <a:r>
              <a:rPr lang="en-US" sz="1900" dirty="0">
                <a:latin typeface="Arial" panose="020B0604020202020204" pitchFamily="34" charset="0"/>
                <a:cs typeface="Arial" panose="020B0604020202020204" pitchFamily="34" charset="0"/>
              </a:rPr>
              <a:t> in </a:t>
            </a:r>
            <a:r>
              <a:rPr lang="en-US" sz="1900" dirty="0" err="1">
                <a:latin typeface="Arial" panose="020B0604020202020204" pitchFamily="34" charset="0"/>
                <a:cs typeface="Arial" panose="020B0604020202020204" pitchFamily="34" charset="0"/>
              </a:rPr>
              <a:t>practica</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idei</a:t>
            </a:r>
            <a:r>
              <a:rPr lang="en-US" sz="1900" dirty="0">
                <a:latin typeface="Arial" panose="020B0604020202020204" pitchFamily="34" charset="0"/>
                <a:cs typeface="Arial" panose="020B0604020202020204" pitchFamily="34" charset="0"/>
              </a:rPr>
              <a:t> de </a:t>
            </a:r>
            <a:r>
              <a:rPr lang="en-US" sz="1900" dirty="0" err="1">
                <a:latin typeface="Arial" panose="020B0604020202020204" pitchFamily="34" charset="0"/>
                <a:cs typeface="Arial" panose="020B0604020202020204" pitchFamily="34" charset="0"/>
              </a:rPr>
              <a:t>afaceri</a:t>
            </a:r>
            <a:r>
              <a:rPr lang="en-US" sz="1900" dirty="0">
                <a:latin typeface="Arial" panose="020B0604020202020204" pitchFamily="34" charset="0"/>
                <a:cs typeface="Arial" panose="020B0604020202020204" pitchFamily="34" charset="0"/>
              </a:rPr>
              <a:t>, cu </a:t>
            </a:r>
            <a:r>
              <a:rPr lang="en-US" sz="1900" dirty="0" err="1">
                <a:latin typeface="Arial" panose="020B0604020202020204" pitchFamily="34" charset="0"/>
                <a:cs typeface="Arial" panose="020B0604020202020204" pitchFamily="34" charset="0"/>
              </a:rPr>
              <a:t>efecte</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pozitive</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pe</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termen</a:t>
            </a:r>
            <a:r>
              <a:rPr lang="en-US" sz="1900" dirty="0">
                <a:latin typeface="Arial" panose="020B0604020202020204" pitchFamily="34" charset="0"/>
                <a:cs typeface="Arial" panose="020B0604020202020204" pitchFamily="34" charset="0"/>
              </a:rPr>
              <a:t> lung in </a:t>
            </a:r>
            <a:r>
              <a:rPr lang="en-US" sz="1900" dirty="0" err="1">
                <a:latin typeface="Arial" panose="020B0604020202020204" pitchFamily="34" charset="0"/>
                <a:cs typeface="Arial" panose="020B0604020202020204" pitchFamily="34" charset="0"/>
              </a:rPr>
              <a:t>privinta</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cresterii</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gradului</a:t>
            </a:r>
            <a:r>
              <a:rPr lang="en-US" sz="1900" dirty="0">
                <a:latin typeface="Arial" panose="020B0604020202020204" pitchFamily="34" charset="0"/>
                <a:cs typeface="Arial" panose="020B0604020202020204" pitchFamily="34" charset="0"/>
              </a:rPr>
              <a:t> de </a:t>
            </a:r>
            <a:r>
              <a:rPr lang="en-US" sz="1900" dirty="0" err="1">
                <a:latin typeface="Arial" panose="020B0604020202020204" pitchFamily="34" charset="0"/>
                <a:cs typeface="Arial" panose="020B0604020202020204" pitchFamily="34" charset="0"/>
              </a:rPr>
              <a:t>ocupare</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pe</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cont</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propriu</a:t>
            </a:r>
            <a:r>
              <a:rPr lang="en-US" sz="1900" dirty="0">
                <a:latin typeface="Arial" panose="020B0604020202020204" pitchFamily="34" charset="0"/>
                <a:cs typeface="Arial" panose="020B0604020202020204" pitchFamily="34" charset="0"/>
              </a:rPr>
              <a:t> din </a:t>
            </a:r>
            <a:r>
              <a:rPr lang="en-US" sz="1900" dirty="0" err="1">
                <a:latin typeface="Arial" panose="020B0604020202020204" pitchFamily="34" charset="0"/>
                <a:cs typeface="Arial" panose="020B0604020202020204" pitchFamily="34" charset="0"/>
              </a:rPr>
              <a:t>regiunea</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Sud</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Muntenia</a:t>
            </a:r>
            <a:r>
              <a:rPr lang="en-US" sz="1900" dirty="0" smtClean="0">
                <a:latin typeface="Arial" panose="020B0604020202020204" pitchFamily="34" charset="0"/>
                <a:cs typeface="Arial" panose="020B0604020202020204" pitchFamily="34" charset="0"/>
              </a:rPr>
              <a:t>.</a:t>
            </a:r>
            <a:r>
              <a:rPr lang="ro-RO" sz="1900" dirty="0">
                <a:latin typeface="Arial" panose="020B0604020202020204" pitchFamily="34" charset="0"/>
                <a:cs typeface="Arial" panose="020B0604020202020204" pitchFamily="34" charset="0"/>
              </a:rPr>
              <a:t/>
            </a:r>
            <a:br>
              <a:rPr lang="ro-RO" sz="1900" dirty="0">
                <a:latin typeface="Arial" panose="020B0604020202020204" pitchFamily="34" charset="0"/>
                <a:cs typeface="Arial" panose="020B0604020202020204" pitchFamily="34" charset="0"/>
              </a:rPr>
            </a:br>
            <a:r>
              <a:rPr lang="en-US" sz="1900" dirty="0">
                <a:latin typeface="Arial" panose="020B0604020202020204" pitchFamily="34" charset="0"/>
                <a:cs typeface="Arial" panose="020B0604020202020204" pitchFamily="34" charset="0"/>
              </a:rPr>
              <a:t>      In mod </a:t>
            </a:r>
            <a:r>
              <a:rPr lang="en-US" sz="1900" dirty="0" err="1">
                <a:latin typeface="Arial" panose="020B0604020202020204" pitchFamily="34" charset="0"/>
                <a:cs typeface="Arial" panose="020B0604020202020204" pitchFamily="34" charset="0"/>
              </a:rPr>
              <a:t>concret</a:t>
            </a:r>
            <a:r>
              <a:rPr lang="en-US" sz="1900" dirty="0">
                <a:latin typeface="Arial" panose="020B0604020202020204" pitchFamily="34" charset="0"/>
                <a:cs typeface="Arial" panose="020B0604020202020204" pitchFamily="34" charset="0"/>
              </a:rPr>
              <a:t>, se </a:t>
            </a:r>
            <a:r>
              <a:rPr lang="en-US" sz="1900" dirty="0" err="1">
                <a:latin typeface="Arial" panose="020B0604020202020204" pitchFamily="34" charset="0"/>
                <a:cs typeface="Arial" panose="020B0604020202020204" pitchFamily="34" charset="0"/>
              </a:rPr>
              <a:t>vor</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aplica</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masuri</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profesioniste</a:t>
            </a:r>
            <a:r>
              <a:rPr lang="en-US" sz="1900" dirty="0">
                <a:latin typeface="Arial" panose="020B0604020202020204" pitchFamily="34" charset="0"/>
                <a:cs typeface="Arial" panose="020B0604020202020204" pitchFamily="34" charset="0"/>
              </a:rPr>
              <a:t> de </a:t>
            </a:r>
            <a:r>
              <a:rPr lang="en-US" sz="1900" dirty="0" err="1">
                <a:latin typeface="Arial" panose="020B0604020202020204" pitchFamily="34" charset="0"/>
                <a:cs typeface="Arial" panose="020B0604020202020204" pitchFamily="34" charset="0"/>
              </a:rPr>
              <a:t>formare</a:t>
            </a:r>
            <a:r>
              <a:rPr lang="en-US" sz="1900" dirty="0">
                <a:latin typeface="Arial" panose="020B0604020202020204" pitchFamily="34" charset="0"/>
                <a:cs typeface="Arial" panose="020B0604020202020204" pitchFamily="34" charset="0"/>
              </a:rPr>
              <a:t> in </a:t>
            </a:r>
            <a:r>
              <a:rPr lang="en-US" sz="1900" dirty="0" err="1">
                <a:latin typeface="Arial" panose="020B0604020202020204" pitchFamily="34" charset="0"/>
                <a:cs typeface="Arial" panose="020B0604020202020204" pitchFamily="34" charset="0"/>
              </a:rPr>
              <a:t>domeniul</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antreprenoriatului</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pentru</a:t>
            </a:r>
            <a:r>
              <a:rPr lang="en-US" sz="1900" dirty="0">
                <a:latin typeface="Arial" panose="020B0604020202020204" pitchFamily="34" charset="0"/>
                <a:cs typeface="Arial" panose="020B0604020202020204" pitchFamily="34" charset="0"/>
              </a:rPr>
              <a:t> 350 de </a:t>
            </a:r>
            <a:r>
              <a:rPr lang="en-US" sz="1900" dirty="0" err="1">
                <a:latin typeface="Arial" panose="020B0604020202020204" pitchFamily="34" charset="0"/>
                <a:cs typeface="Arial" panose="020B0604020202020204" pitchFamily="34" charset="0"/>
              </a:rPr>
              <a:t>persoane</a:t>
            </a:r>
            <a:r>
              <a:rPr lang="en-US" sz="1900" dirty="0">
                <a:latin typeface="Arial" panose="020B0604020202020204" pitchFamily="34" charset="0"/>
                <a:cs typeface="Arial" panose="020B0604020202020204" pitchFamily="34" charset="0"/>
              </a:rPr>
              <a:t> din </a:t>
            </a:r>
            <a:r>
              <a:rPr lang="en-US" sz="1900" dirty="0" err="1">
                <a:latin typeface="Arial" panose="020B0604020202020204" pitchFamily="34" charset="0"/>
                <a:cs typeface="Arial" panose="020B0604020202020204" pitchFamily="34" charset="0"/>
              </a:rPr>
              <a:t>regiunea</a:t>
            </a:r>
            <a:r>
              <a:rPr lang="en-US" sz="1900" dirty="0">
                <a:latin typeface="Arial" panose="020B0604020202020204" pitchFamily="34" charset="0"/>
                <a:cs typeface="Arial" panose="020B0604020202020204" pitchFamily="34" charset="0"/>
              </a:rPr>
              <a:t> de </a:t>
            </a:r>
            <a:r>
              <a:rPr lang="en-US" sz="1900" dirty="0" err="1">
                <a:latin typeface="Arial" panose="020B0604020202020204" pitchFamily="34" charset="0"/>
                <a:cs typeface="Arial" panose="020B0604020202020204" pitchFamily="34" charset="0"/>
              </a:rPr>
              <a:t>implementare</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vizand</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cresterea</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nivelului</a:t>
            </a:r>
            <a:r>
              <a:rPr lang="en-US" sz="1900" dirty="0">
                <a:latin typeface="Arial" panose="020B0604020202020204" pitchFamily="34" charset="0"/>
                <a:cs typeface="Arial" panose="020B0604020202020204" pitchFamily="34" charset="0"/>
              </a:rPr>
              <a:t> de </a:t>
            </a:r>
            <a:r>
              <a:rPr lang="en-US" sz="1900" dirty="0" err="1">
                <a:latin typeface="Arial" panose="020B0604020202020204" pitchFamily="34" charset="0"/>
                <a:cs typeface="Arial" panose="020B0604020202020204" pitchFamily="34" charset="0"/>
              </a:rPr>
              <a:t>ocupare</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si</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cresterea</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directa</a:t>
            </a:r>
            <a:r>
              <a:rPr lang="en-US" sz="1900" dirty="0">
                <a:latin typeface="Arial" panose="020B0604020202020204" pitchFamily="34" charset="0"/>
                <a:cs typeface="Arial" panose="020B0604020202020204" pitchFamily="34" charset="0"/>
              </a:rPr>
              <a:t> a </a:t>
            </a:r>
            <a:r>
              <a:rPr lang="en-US" sz="1900" dirty="0" err="1">
                <a:latin typeface="Arial" panose="020B0604020202020204" pitchFamily="34" charset="0"/>
                <a:cs typeface="Arial" panose="020B0604020202020204" pitchFamily="34" charset="0"/>
              </a:rPr>
              <a:t>nivelui</a:t>
            </a:r>
            <a:r>
              <a:rPr lang="en-US" sz="1900" dirty="0">
                <a:latin typeface="Arial" panose="020B0604020202020204" pitchFamily="34" charset="0"/>
                <a:cs typeface="Arial" panose="020B0604020202020204" pitchFamily="34" charset="0"/>
              </a:rPr>
              <a:t> de </a:t>
            </a:r>
            <a:r>
              <a:rPr lang="en-US" sz="1900" dirty="0" err="1">
                <a:latin typeface="Arial" panose="020B0604020202020204" pitchFamily="34" charset="0"/>
                <a:cs typeface="Arial" panose="020B0604020202020204" pitchFamily="34" charset="0"/>
              </a:rPr>
              <a:t>trai</a:t>
            </a:r>
            <a:r>
              <a:rPr lang="en-US" sz="1900" dirty="0">
                <a:latin typeface="Arial" panose="020B0604020202020204" pitchFamily="34" charset="0"/>
                <a:cs typeface="Arial" panose="020B0604020202020204" pitchFamily="34" charset="0"/>
              </a:rPr>
              <a:t> al </a:t>
            </a:r>
            <a:r>
              <a:rPr lang="en-US" sz="1900" dirty="0" err="1">
                <a:latin typeface="Arial" panose="020B0604020202020204" pitchFamily="34" charset="0"/>
                <a:cs typeface="Arial" panose="020B0604020202020204" pitchFamily="34" charset="0"/>
              </a:rPr>
              <a:t>acestora</a:t>
            </a:r>
            <a:r>
              <a:rPr lang="en-US" sz="1900" dirty="0">
                <a:latin typeface="Arial" panose="020B0604020202020204" pitchFamily="34" charset="0"/>
                <a:cs typeface="Arial" panose="020B0604020202020204" pitchFamily="34" charset="0"/>
              </a:rPr>
              <a:t>. </a:t>
            </a:r>
            <a:r>
              <a:rPr lang="ro-RO" sz="1900" dirty="0">
                <a:latin typeface="Arial" panose="020B0604020202020204" pitchFamily="34" charset="0"/>
                <a:cs typeface="Arial" panose="020B0604020202020204" pitchFamily="34" charset="0"/>
              </a:rPr>
              <a:t/>
            </a:r>
            <a:br>
              <a:rPr lang="ro-RO" sz="1900" dirty="0">
                <a:latin typeface="Arial" panose="020B0604020202020204" pitchFamily="34" charset="0"/>
                <a:cs typeface="Arial" panose="020B0604020202020204" pitchFamily="34" charset="0"/>
              </a:rPr>
            </a:b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Astfel</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proiectul</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contribuie</a:t>
            </a:r>
            <a:r>
              <a:rPr lang="en-US" sz="1900" dirty="0">
                <a:latin typeface="Arial" panose="020B0604020202020204" pitchFamily="34" charset="0"/>
                <a:cs typeface="Arial" panose="020B0604020202020204" pitchFamily="34" charset="0"/>
              </a:rPr>
              <a:t> la </a:t>
            </a:r>
            <a:r>
              <a:rPr lang="en-US" sz="1900" dirty="0" err="1">
                <a:latin typeface="Arial" panose="020B0604020202020204" pitchFamily="34" charset="0"/>
                <a:cs typeface="Arial" panose="020B0604020202020204" pitchFamily="34" charset="0"/>
              </a:rPr>
              <a:t>atingerea</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obiectivului</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Strategiei</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Nationale</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pentru</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Ocuparea</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Fortei</a:t>
            </a:r>
            <a:r>
              <a:rPr lang="en-US" sz="1900" dirty="0">
                <a:latin typeface="Arial" panose="020B0604020202020204" pitchFamily="34" charset="0"/>
                <a:cs typeface="Arial" panose="020B0604020202020204" pitchFamily="34" charset="0"/>
              </a:rPr>
              <a:t> de </a:t>
            </a:r>
            <a:r>
              <a:rPr lang="en-US" sz="1900" dirty="0" err="1">
                <a:latin typeface="Arial" panose="020B0604020202020204" pitchFamily="34" charset="0"/>
                <a:cs typeface="Arial" panose="020B0604020202020204" pitchFamily="34" charset="0"/>
              </a:rPr>
              <a:t>Munca</a:t>
            </a:r>
            <a:r>
              <a:rPr lang="en-US" sz="1900" dirty="0">
                <a:latin typeface="Arial" panose="020B0604020202020204" pitchFamily="34" charset="0"/>
                <a:cs typeface="Arial" panose="020B0604020202020204" pitchFamily="34" charset="0"/>
              </a:rPr>
              <a:t> 2014-2020, </a:t>
            </a:r>
            <a:r>
              <a:rPr lang="en-US" sz="1900" dirty="0" err="1">
                <a:latin typeface="Arial" panose="020B0604020202020204" pitchFamily="34" charset="0"/>
                <a:cs typeface="Arial" panose="020B0604020202020204" pitchFamily="34" charset="0"/>
              </a:rPr>
              <a:t>unde</a:t>
            </a:r>
            <a:r>
              <a:rPr lang="en-US" sz="1900" dirty="0">
                <a:latin typeface="Arial" panose="020B0604020202020204" pitchFamily="34" charset="0"/>
                <a:cs typeface="Arial" panose="020B0604020202020204" pitchFamily="34" charset="0"/>
              </a:rPr>
              <a:t> se </a:t>
            </a:r>
            <a:r>
              <a:rPr lang="en-US" sz="1900" dirty="0" err="1">
                <a:latin typeface="Arial" panose="020B0604020202020204" pitchFamily="34" charset="0"/>
                <a:cs typeface="Arial" panose="020B0604020202020204" pitchFamily="34" charset="0"/>
              </a:rPr>
              <a:t>mentioneaza</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cresterea</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ratei</a:t>
            </a:r>
            <a:r>
              <a:rPr lang="en-US" sz="1900" dirty="0">
                <a:latin typeface="Arial" panose="020B0604020202020204" pitchFamily="34" charset="0"/>
                <a:cs typeface="Arial" panose="020B0604020202020204" pitchFamily="34" charset="0"/>
              </a:rPr>
              <a:t> de </a:t>
            </a:r>
            <a:r>
              <a:rPr lang="en-US" sz="1900" dirty="0" err="1">
                <a:latin typeface="Arial" panose="020B0604020202020204" pitchFamily="34" charset="0"/>
                <a:cs typeface="Arial" panose="020B0604020202020204" pitchFamily="34" charset="0"/>
              </a:rPr>
              <a:t>ocupare</a:t>
            </a:r>
            <a:r>
              <a:rPr lang="en-US" sz="1900" dirty="0">
                <a:latin typeface="Arial" panose="020B0604020202020204" pitchFamily="34" charset="0"/>
                <a:cs typeface="Arial" panose="020B0604020202020204" pitchFamily="34" charset="0"/>
              </a:rPr>
              <a:t> a </a:t>
            </a:r>
            <a:r>
              <a:rPr lang="en-US" sz="1900" dirty="0" err="1">
                <a:latin typeface="Arial" panose="020B0604020202020204" pitchFamily="34" charset="0"/>
                <a:cs typeface="Arial" panose="020B0604020202020204" pitchFamily="34" charset="0"/>
              </a:rPr>
              <a:t>populatiei</a:t>
            </a:r>
            <a:r>
              <a:rPr lang="en-US" sz="1900" dirty="0">
                <a:latin typeface="Arial" panose="020B0604020202020204" pitchFamily="34" charset="0"/>
                <a:cs typeface="Arial" panose="020B0604020202020204" pitchFamily="34" charset="0"/>
              </a:rPr>
              <a:t> cu </a:t>
            </a:r>
            <a:r>
              <a:rPr lang="en-US" sz="1900" dirty="0" err="1">
                <a:latin typeface="Arial" panose="020B0604020202020204" pitchFamily="34" charset="0"/>
                <a:cs typeface="Arial" panose="020B0604020202020204" pitchFamily="34" charset="0"/>
              </a:rPr>
              <a:t>varsta</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cuprinsa</a:t>
            </a:r>
            <a:r>
              <a:rPr lang="en-US" sz="1900" dirty="0">
                <a:latin typeface="Arial" panose="020B0604020202020204" pitchFamily="34" charset="0"/>
                <a:cs typeface="Arial" panose="020B0604020202020204" pitchFamily="34" charset="0"/>
              </a:rPr>
              <a:t> </a:t>
            </a:r>
            <a:r>
              <a:rPr lang="en-US" sz="1900" dirty="0" err="1">
                <a:latin typeface="Arial" panose="020B0604020202020204" pitchFamily="34" charset="0"/>
                <a:cs typeface="Arial" panose="020B0604020202020204" pitchFamily="34" charset="0"/>
              </a:rPr>
              <a:t>intre</a:t>
            </a:r>
            <a:r>
              <a:rPr lang="en-US" sz="1900" dirty="0">
                <a:latin typeface="Arial" panose="020B0604020202020204" pitchFamily="34" charset="0"/>
                <a:cs typeface="Arial" panose="020B0604020202020204" pitchFamily="34" charset="0"/>
              </a:rPr>
              <a:t> 20-64 de </a:t>
            </a:r>
            <a:r>
              <a:rPr lang="en-US" sz="1900" dirty="0" err="1">
                <a:latin typeface="Arial" panose="020B0604020202020204" pitchFamily="34" charset="0"/>
                <a:cs typeface="Arial" panose="020B0604020202020204" pitchFamily="34" charset="0"/>
              </a:rPr>
              <a:t>ani</a:t>
            </a:r>
            <a:r>
              <a:rPr lang="en-US" sz="1900" dirty="0">
                <a:latin typeface="Arial" panose="020B0604020202020204" pitchFamily="34" charset="0"/>
                <a:cs typeface="Arial" panose="020B0604020202020204" pitchFamily="34" charset="0"/>
              </a:rPr>
              <a:t>. </a:t>
            </a:r>
            <a:r>
              <a:rPr lang="ro-RO" sz="1100" dirty="0"/>
              <a:t/>
            </a:r>
            <a:br>
              <a:rPr lang="ro-RO" sz="1100" dirty="0"/>
            </a:br>
            <a:endParaRPr lang="ro-RO" sz="1100" kern="50" dirty="0">
              <a:effectLst/>
              <a:latin typeface="Arial" panose="020B0604020202020204" pitchFamily="34" charset="0"/>
              <a:ea typeface="Calibri" panose="020F0502020204030204" pitchFamily="34" charset="0"/>
              <a:cs typeface="Arial" panose="020B0604020202020204"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46275" y="502796"/>
            <a:ext cx="8721725" cy="1146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 name="Subtitle 2"/>
          <p:cNvSpPr txBox="1">
            <a:spLocks/>
          </p:cNvSpPr>
          <p:nvPr/>
        </p:nvSpPr>
        <p:spPr>
          <a:xfrm>
            <a:off x="1735137" y="5257801"/>
            <a:ext cx="9144000" cy="376084"/>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5000"/>
              </a:lnSpc>
              <a:spcBef>
                <a:spcPts val="0"/>
              </a:spcBef>
            </a:pP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Investim</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în</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dezvoltare</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durabilă</a:t>
            </a:r>
            <a:endParaRPr lang="en-US" sz="3600" kern="50" dirty="0" smtClean="0">
              <a:latin typeface="Calibri" panose="020F0502020204030204" pitchFamily="34" charset="0"/>
              <a:ea typeface="Calibri" panose="020F0502020204030204" pitchFamily="34" charset="0"/>
              <a:cs typeface="Arial" panose="020B0604020202020204" pitchFamily="34" charset="0"/>
            </a:endParaRPr>
          </a:p>
          <a:p>
            <a:pPr>
              <a:lnSpc>
                <a:spcPct val="105000"/>
              </a:lnSpc>
              <a:spcBef>
                <a:spcPts val="0"/>
              </a:spcBef>
              <a:tabLst>
                <a:tab pos="2581275" algn="l"/>
              </a:tabLst>
            </a:pPr>
            <a:r>
              <a:rPr lang="en-GB" sz="3600" kern="50" dirty="0" smtClean="0">
                <a:latin typeface="Arial" panose="020B0604020202020204" pitchFamily="34" charset="0"/>
                <a:ea typeface="Calibri" panose="020F0502020204030204" pitchFamily="34" charset="0"/>
                <a:cs typeface="Arial" panose="020B0604020202020204" pitchFamily="34" charset="0"/>
              </a:rPr>
              <a:t>Program </a:t>
            </a:r>
            <a:r>
              <a:rPr lang="en-GB" sz="3600" kern="50" dirty="0" err="1" smtClean="0">
                <a:latin typeface="Arial" panose="020B0604020202020204" pitchFamily="34" charset="0"/>
                <a:ea typeface="Calibri" panose="020F0502020204030204" pitchFamily="34" charset="0"/>
                <a:cs typeface="Arial" panose="020B0604020202020204" pitchFamily="34" charset="0"/>
              </a:rPr>
              <a:t>cofinanțat</a:t>
            </a:r>
            <a:r>
              <a:rPr lang="en-GB" sz="3600" kern="50" dirty="0" smtClean="0">
                <a:latin typeface="Arial" panose="020B0604020202020204" pitchFamily="34" charset="0"/>
                <a:ea typeface="Calibri" panose="020F0502020204030204" pitchFamily="34" charset="0"/>
                <a:cs typeface="Arial" panose="020B0604020202020204" pitchFamily="34" charset="0"/>
              </a:rPr>
              <a:t> din </a:t>
            </a:r>
            <a:r>
              <a:rPr lang="en-GB" sz="3600" kern="50" dirty="0" err="1" smtClean="0">
                <a:latin typeface="Arial" panose="020B0604020202020204" pitchFamily="34" charset="0"/>
                <a:ea typeface="Calibri" panose="020F0502020204030204" pitchFamily="34" charset="0"/>
                <a:cs typeface="Arial" panose="020B0604020202020204" pitchFamily="34" charset="0"/>
              </a:rPr>
              <a:t>Fondul</a:t>
            </a:r>
            <a:r>
              <a:rPr lang="en-GB" sz="3600" kern="50" dirty="0" smtClean="0">
                <a:latin typeface="Arial" panose="020B0604020202020204" pitchFamily="34" charset="0"/>
                <a:ea typeface="Calibri" panose="020F0502020204030204" pitchFamily="34" charset="0"/>
                <a:cs typeface="Arial" panose="020B0604020202020204" pitchFamily="34" charset="0"/>
              </a:rPr>
              <a:t> Social European </a:t>
            </a:r>
            <a:r>
              <a:rPr lang="en-GB" sz="3600" kern="50" dirty="0" err="1" smtClean="0">
                <a:latin typeface="Arial" panose="020B0604020202020204" pitchFamily="34" charset="0"/>
                <a:ea typeface="Calibri" panose="020F0502020204030204" pitchFamily="34" charset="0"/>
                <a:cs typeface="Arial" panose="020B0604020202020204" pitchFamily="34" charset="0"/>
              </a:rPr>
              <a:t>prin</a:t>
            </a:r>
            <a:r>
              <a:rPr lang="en-GB" sz="3600" kern="50" dirty="0" smtClean="0">
                <a:latin typeface="Arial" panose="020B0604020202020204" pitchFamily="34" charset="0"/>
                <a:ea typeface="Calibri" panose="020F0502020204030204" pitchFamily="34" charset="0"/>
                <a:cs typeface="Arial" panose="020B0604020202020204" pitchFamily="34" charset="0"/>
              </a:rPr>
              <a:t> </a:t>
            </a:r>
            <a:r>
              <a:rPr lang="en-GB" sz="3600" kern="50" dirty="0" err="1" smtClean="0">
                <a:latin typeface="Arial" panose="020B0604020202020204" pitchFamily="34" charset="0"/>
                <a:ea typeface="Calibri" panose="020F0502020204030204" pitchFamily="34" charset="0"/>
                <a:cs typeface="Arial" panose="020B0604020202020204" pitchFamily="34" charset="0"/>
              </a:rPr>
              <a:t>Programul</a:t>
            </a:r>
            <a:r>
              <a:rPr lang="en-GB" sz="3600" kern="50" dirty="0" smtClean="0">
                <a:latin typeface="Arial" panose="020B0604020202020204" pitchFamily="34" charset="0"/>
                <a:ea typeface="Calibri" panose="020F0502020204030204" pitchFamily="34" charset="0"/>
                <a:cs typeface="Arial" panose="020B0604020202020204" pitchFamily="34" charset="0"/>
              </a:rPr>
              <a:t> </a:t>
            </a:r>
            <a:r>
              <a:rPr lang="en-GB" sz="3600" kern="50" dirty="0" err="1" smtClean="0">
                <a:latin typeface="Arial" panose="020B0604020202020204" pitchFamily="34" charset="0"/>
                <a:ea typeface="Calibri" panose="020F0502020204030204" pitchFamily="34" charset="0"/>
                <a:cs typeface="Arial" panose="020B0604020202020204" pitchFamily="34" charset="0"/>
              </a:rPr>
              <a:t>Operațional</a:t>
            </a:r>
            <a:r>
              <a:rPr lang="en-GB" sz="3600" kern="50" dirty="0" smtClean="0">
                <a:latin typeface="Arial" panose="020B0604020202020204" pitchFamily="34" charset="0"/>
                <a:ea typeface="Calibri" panose="020F0502020204030204" pitchFamily="34" charset="0"/>
                <a:cs typeface="Arial" panose="020B0604020202020204" pitchFamily="34" charset="0"/>
              </a:rPr>
              <a:t> Capital </a:t>
            </a:r>
            <a:r>
              <a:rPr lang="en-GB" sz="3600" kern="50" dirty="0" err="1" smtClean="0">
                <a:latin typeface="Arial" panose="020B0604020202020204" pitchFamily="34" charset="0"/>
                <a:ea typeface="Calibri" panose="020F0502020204030204" pitchFamily="34" charset="0"/>
                <a:cs typeface="Arial" panose="020B0604020202020204" pitchFamily="34" charset="0"/>
              </a:rPr>
              <a:t>Uman</a:t>
            </a:r>
            <a:r>
              <a:rPr lang="en-GB" sz="3600" kern="50" dirty="0" smtClean="0">
                <a:latin typeface="Arial" panose="020B0604020202020204" pitchFamily="34" charset="0"/>
                <a:ea typeface="Calibri" panose="020F0502020204030204" pitchFamily="34" charset="0"/>
                <a:cs typeface="Arial" panose="020B0604020202020204" pitchFamily="34" charset="0"/>
              </a:rPr>
              <a:t> 2014-2020</a:t>
            </a:r>
            <a:endParaRPr lang="en-US" sz="3600" kern="50" dirty="0" smtClean="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10" name="Picture 9"/>
          <p:cNvPicPr>
            <a:picLocks noChangeAspect="1"/>
          </p:cNvPicPr>
          <p:nvPr/>
        </p:nvPicPr>
        <p:blipFill>
          <a:blip r:embed="rId3"/>
          <a:stretch>
            <a:fillRect/>
          </a:stretch>
        </p:blipFill>
        <p:spPr>
          <a:xfrm>
            <a:off x="5883321" y="5583051"/>
            <a:ext cx="742857" cy="914286"/>
          </a:xfrm>
          <a:prstGeom prst="rect">
            <a:avLst/>
          </a:prstGeom>
        </p:spPr>
      </p:pic>
    </p:spTree>
    <p:extLst>
      <p:ext uri="{BB962C8B-B14F-4D97-AF65-F5344CB8AC3E}">
        <p14:creationId xmlns:p14="http://schemas.microsoft.com/office/powerpoint/2010/main" val="29412979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60922" y="1802653"/>
            <a:ext cx="10366409" cy="3301465"/>
          </a:xfrm>
        </p:spPr>
        <p:txBody>
          <a:bodyPr anchor="t">
            <a:normAutofit/>
          </a:bodyPr>
          <a:lstStyle/>
          <a:p>
            <a:pPr marL="0" indent="0" algn="l"/>
            <a:r>
              <a:rPr lang="ro-RO" sz="2200" b="1" dirty="0" smtClean="0">
                <a:solidFill>
                  <a:schemeClr val="accent1">
                    <a:lumMod val="75000"/>
                  </a:schemeClr>
                </a:solidFill>
                <a:latin typeface="Arial" panose="020B0604020202020204" pitchFamily="34" charset="0"/>
                <a:cs typeface="Arial" panose="020B0604020202020204" pitchFamily="34" charset="0"/>
              </a:rPr>
              <a:t>Echipa de implementare</a:t>
            </a:r>
            <a:r>
              <a:rPr lang="ro-RO" sz="2000" dirty="0">
                <a:latin typeface="Arial" panose="020B0604020202020204" pitchFamily="34" charset="0"/>
                <a:cs typeface="Arial" panose="020B0604020202020204" pitchFamily="34" charset="0"/>
              </a:rPr>
              <a:t/>
            </a:r>
            <a:br>
              <a:rPr lang="ro-RO" sz="2000" dirty="0">
                <a:latin typeface="Arial" panose="020B0604020202020204" pitchFamily="34" charset="0"/>
                <a:cs typeface="Arial" panose="020B0604020202020204" pitchFamily="34" charset="0"/>
              </a:rPr>
            </a:br>
            <a:r>
              <a:rPr lang="ro-RO" sz="2000" dirty="0">
                <a:latin typeface="Arial" panose="020B0604020202020204" pitchFamily="34" charset="0"/>
                <a:cs typeface="Arial" panose="020B0604020202020204" pitchFamily="34" charset="0"/>
              </a:rPr>
              <a:t/>
            </a:r>
            <a:br>
              <a:rPr lang="ro-RO" sz="2000" dirty="0">
                <a:latin typeface="Arial" panose="020B0604020202020204" pitchFamily="34" charset="0"/>
                <a:cs typeface="Arial" panose="020B0604020202020204" pitchFamily="34" charset="0"/>
              </a:rPr>
            </a:br>
            <a:r>
              <a:rPr lang="ro-RO" sz="2000" dirty="0" smtClean="0">
                <a:latin typeface="Arial" panose="020B0604020202020204" pitchFamily="34" charset="0"/>
                <a:cs typeface="Arial" panose="020B0604020202020204" pitchFamily="34" charset="0"/>
              </a:rPr>
              <a:t> 	</a:t>
            </a:r>
            <a:r>
              <a:rPr lang="ro-RO" sz="2000" b="1" dirty="0" smtClean="0">
                <a:latin typeface="Arial" panose="020B0604020202020204" pitchFamily="34" charset="0"/>
                <a:cs typeface="Arial" panose="020B0604020202020204" pitchFamily="34" charset="0"/>
              </a:rPr>
              <a:t>Consultanti:</a:t>
            </a:r>
            <a:br>
              <a:rPr lang="ro-RO" sz="2000" b="1" dirty="0" smtClean="0">
                <a:latin typeface="Arial" panose="020B0604020202020204" pitchFamily="34" charset="0"/>
                <a:cs typeface="Arial" panose="020B0604020202020204" pitchFamily="34" charset="0"/>
              </a:rPr>
            </a:br>
            <a:r>
              <a:rPr lang="ro-RO" sz="2000" dirty="0">
                <a:latin typeface="Arial" panose="020B0604020202020204" pitchFamily="34" charset="0"/>
                <a:cs typeface="Arial" panose="020B0604020202020204" pitchFamily="34" charset="0"/>
              </a:rPr>
              <a:t/>
            </a:r>
            <a:br>
              <a:rPr lang="ro-RO" sz="2000" dirty="0">
                <a:latin typeface="Arial" panose="020B0604020202020204" pitchFamily="34" charset="0"/>
                <a:cs typeface="Arial" panose="020B0604020202020204" pitchFamily="34" charset="0"/>
              </a:rPr>
            </a:br>
            <a:r>
              <a:rPr lang="ro-RO" sz="2000" dirty="0">
                <a:latin typeface="Arial" panose="020B0604020202020204" pitchFamily="34" charset="0"/>
                <a:cs typeface="Arial" panose="020B0604020202020204" pitchFamily="34" charset="0"/>
              </a:rPr>
              <a:t>● Coordonator activitate mentorat, infiintare si monitorizare firme</a:t>
            </a:r>
            <a:br>
              <a:rPr lang="ro-RO" sz="2000" dirty="0">
                <a:latin typeface="Arial" panose="020B0604020202020204" pitchFamily="34" charset="0"/>
                <a:cs typeface="Arial" panose="020B0604020202020204" pitchFamily="34" charset="0"/>
              </a:rPr>
            </a:br>
            <a:r>
              <a:rPr lang="ro-RO" sz="2000" dirty="0">
                <a:latin typeface="Arial" panose="020B0604020202020204" pitchFamily="34" charset="0"/>
                <a:cs typeface="Arial" panose="020B0604020202020204" pitchFamily="34" charset="0"/>
              </a:rPr>
              <a:t>● 7 Experti consultanta antreprenoriala</a:t>
            </a:r>
            <a:br>
              <a:rPr lang="ro-RO" sz="2000" dirty="0">
                <a:latin typeface="Arial" panose="020B0604020202020204" pitchFamily="34" charset="0"/>
                <a:cs typeface="Arial" panose="020B0604020202020204" pitchFamily="34" charset="0"/>
              </a:rPr>
            </a:br>
            <a:r>
              <a:rPr lang="ro-RO" sz="2000" dirty="0">
                <a:latin typeface="Arial" panose="020B0604020202020204" pitchFamily="34" charset="0"/>
                <a:cs typeface="Arial" panose="020B0604020202020204" pitchFamily="34" charset="0"/>
              </a:rPr>
              <a:t>● Consilier juridic</a:t>
            </a:r>
            <a:br>
              <a:rPr lang="ro-RO" sz="2000" dirty="0">
                <a:latin typeface="Arial" panose="020B0604020202020204" pitchFamily="34" charset="0"/>
                <a:cs typeface="Arial" panose="020B0604020202020204" pitchFamily="34" charset="0"/>
              </a:rPr>
            </a:br>
            <a:r>
              <a:rPr lang="ro-RO" sz="2000" dirty="0">
                <a:latin typeface="Arial" panose="020B0604020202020204" pitchFamily="34" charset="0"/>
                <a:cs typeface="Arial" panose="020B0604020202020204" pitchFamily="34" charset="0"/>
              </a:rPr>
              <a:t/>
            </a:r>
            <a:br>
              <a:rPr lang="ro-RO" sz="2000" dirty="0">
                <a:latin typeface="Arial" panose="020B0604020202020204" pitchFamily="34" charset="0"/>
                <a:cs typeface="Arial" panose="020B0604020202020204" pitchFamily="34" charset="0"/>
              </a:rPr>
            </a:br>
            <a:r>
              <a:rPr lang="ro-RO" sz="2000" dirty="0">
                <a:latin typeface="Arial" panose="020B0604020202020204" pitchFamily="34" charset="0"/>
                <a:cs typeface="Arial" panose="020B0604020202020204" pitchFamily="34" charset="0"/>
              </a:rPr>
              <a:t/>
            </a:r>
            <a:br>
              <a:rPr lang="ro-RO" sz="2000" dirty="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ro-RO" sz="1100" dirty="0" smtClean="0"/>
              <a:t/>
            </a:r>
            <a:br>
              <a:rPr lang="ro-RO" sz="1100" dirty="0" smtClean="0"/>
            </a:br>
            <a:endParaRPr lang="ro-RO" sz="1100" kern="50" dirty="0">
              <a:effectLst/>
              <a:latin typeface="Arial" panose="020B0604020202020204" pitchFamily="34" charset="0"/>
              <a:ea typeface="Calibri" panose="020F0502020204030204" pitchFamily="34" charset="0"/>
              <a:cs typeface="Arial" panose="020B0604020202020204"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46275" y="502796"/>
            <a:ext cx="8721725" cy="1146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 name="Subtitle 2"/>
          <p:cNvSpPr txBox="1">
            <a:spLocks/>
          </p:cNvSpPr>
          <p:nvPr/>
        </p:nvSpPr>
        <p:spPr>
          <a:xfrm>
            <a:off x="1735137" y="5257801"/>
            <a:ext cx="9144000" cy="376084"/>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5000"/>
              </a:lnSpc>
              <a:spcBef>
                <a:spcPts val="0"/>
              </a:spcBef>
            </a:pP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Investim</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în</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dezvoltare</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durabilă</a:t>
            </a:r>
            <a:endParaRPr lang="en-US" sz="3600" kern="50" dirty="0" smtClean="0">
              <a:latin typeface="Calibri" panose="020F0502020204030204" pitchFamily="34" charset="0"/>
              <a:ea typeface="Calibri" panose="020F0502020204030204" pitchFamily="34" charset="0"/>
              <a:cs typeface="Arial" panose="020B0604020202020204" pitchFamily="34" charset="0"/>
            </a:endParaRPr>
          </a:p>
          <a:p>
            <a:pPr>
              <a:lnSpc>
                <a:spcPct val="105000"/>
              </a:lnSpc>
              <a:spcBef>
                <a:spcPts val="0"/>
              </a:spcBef>
              <a:tabLst>
                <a:tab pos="2581275" algn="l"/>
              </a:tabLst>
            </a:pPr>
            <a:r>
              <a:rPr lang="en-GB" sz="3600" kern="50" dirty="0" smtClean="0">
                <a:latin typeface="Arial" panose="020B0604020202020204" pitchFamily="34" charset="0"/>
                <a:ea typeface="Calibri" panose="020F0502020204030204" pitchFamily="34" charset="0"/>
                <a:cs typeface="Arial" panose="020B0604020202020204" pitchFamily="34" charset="0"/>
              </a:rPr>
              <a:t>Program </a:t>
            </a:r>
            <a:r>
              <a:rPr lang="en-GB" sz="3600" kern="50" dirty="0" err="1" smtClean="0">
                <a:latin typeface="Arial" panose="020B0604020202020204" pitchFamily="34" charset="0"/>
                <a:ea typeface="Calibri" panose="020F0502020204030204" pitchFamily="34" charset="0"/>
                <a:cs typeface="Arial" panose="020B0604020202020204" pitchFamily="34" charset="0"/>
              </a:rPr>
              <a:t>cofinanțat</a:t>
            </a:r>
            <a:r>
              <a:rPr lang="en-GB" sz="3600" kern="50" dirty="0" smtClean="0">
                <a:latin typeface="Arial" panose="020B0604020202020204" pitchFamily="34" charset="0"/>
                <a:ea typeface="Calibri" panose="020F0502020204030204" pitchFamily="34" charset="0"/>
                <a:cs typeface="Arial" panose="020B0604020202020204" pitchFamily="34" charset="0"/>
              </a:rPr>
              <a:t> din </a:t>
            </a:r>
            <a:r>
              <a:rPr lang="en-GB" sz="3600" kern="50" dirty="0" err="1" smtClean="0">
                <a:latin typeface="Arial" panose="020B0604020202020204" pitchFamily="34" charset="0"/>
                <a:ea typeface="Calibri" panose="020F0502020204030204" pitchFamily="34" charset="0"/>
                <a:cs typeface="Arial" panose="020B0604020202020204" pitchFamily="34" charset="0"/>
              </a:rPr>
              <a:t>Fondul</a:t>
            </a:r>
            <a:r>
              <a:rPr lang="en-GB" sz="3600" kern="50" dirty="0" smtClean="0">
                <a:latin typeface="Arial" panose="020B0604020202020204" pitchFamily="34" charset="0"/>
                <a:ea typeface="Calibri" panose="020F0502020204030204" pitchFamily="34" charset="0"/>
                <a:cs typeface="Arial" panose="020B0604020202020204" pitchFamily="34" charset="0"/>
              </a:rPr>
              <a:t> Social European </a:t>
            </a:r>
            <a:r>
              <a:rPr lang="en-GB" sz="3600" kern="50" dirty="0" err="1" smtClean="0">
                <a:latin typeface="Arial" panose="020B0604020202020204" pitchFamily="34" charset="0"/>
                <a:ea typeface="Calibri" panose="020F0502020204030204" pitchFamily="34" charset="0"/>
                <a:cs typeface="Arial" panose="020B0604020202020204" pitchFamily="34" charset="0"/>
              </a:rPr>
              <a:t>prin</a:t>
            </a:r>
            <a:r>
              <a:rPr lang="en-GB" sz="3600" kern="50" dirty="0" smtClean="0">
                <a:latin typeface="Arial" panose="020B0604020202020204" pitchFamily="34" charset="0"/>
                <a:ea typeface="Calibri" panose="020F0502020204030204" pitchFamily="34" charset="0"/>
                <a:cs typeface="Arial" panose="020B0604020202020204" pitchFamily="34" charset="0"/>
              </a:rPr>
              <a:t> </a:t>
            </a:r>
            <a:r>
              <a:rPr lang="en-GB" sz="3600" kern="50" dirty="0" err="1" smtClean="0">
                <a:latin typeface="Arial" panose="020B0604020202020204" pitchFamily="34" charset="0"/>
                <a:ea typeface="Calibri" panose="020F0502020204030204" pitchFamily="34" charset="0"/>
                <a:cs typeface="Arial" panose="020B0604020202020204" pitchFamily="34" charset="0"/>
              </a:rPr>
              <a:t>Programul</a:t>
            </a:r>
            <a:r>
              <a:rPr lang="en-GB" sz="3600" kern="50" dirty="0" smtClean="0">
                <a:latin typeface="Arial" panose="020B0604020202020204" pitchFamily="34" charset="0"/>
                <a:ea typeface="Calibri" panose="020F0502020204030204" pitchFamily="34" charset="0"/>
                <a:cs typeface="Arial" panose="020B0604020202020204" pitchFamily="34" charset="0"/>
              </a:rPr>
              <a:t> </a:t>
            </a:r>
            <a:r>
              <a:rPr lang="en-GB" sz="3600" kern="50" dirty="0" err="1" smtClean="0">
                <a:latin typeface="Arial" panose="020B0604020202020204" pitchFamily="34" charset="0"/>
                <a:ea typeface="Calibri" panose="020F0502020204030204" pitchFamily="34" charset="0"/>
                <a:cs typeface="Arial" panose="020B0604020202020204" pitchFamily="34" charset="0"/>
              </a:rPr>
              <a:t>Operațional</a:t>
            </a:r>
            <a:r>
              <a:rPr lang="en-GB" sz="3600" kern="50" dirty="0" smtClean="0">
                <a:latin typeface="Arial" panose="020B0604020202020204" pitchFamily="34" charset="0"/>
                <a:ea typeface="Calibri" panose="020F0502020204030204" pitchFamily="34" charset="0"/>
                <a:cs typeface="Arial" panose="020B0604020202020204" pitchFamily="34" charset="0"/>
              </a:rPr>
              <a:t> Capital </a:t>
            </a:r>
            <a:r>
              <a:rPr lang="en-GB" sz="3600" kern="50" dirty="0" err="1" smtClean="0">
                <a:latin typeface="Arial" panose="020B0604020202020204" pitchFamily="34" charset="0"/>
                <a:ea typeface="Calibri" panose="020F0502020204030204" pitchFamily="34" charset="0"/>
                <a:cs typeface="Arial" panose="020B0604020202020204" pitchFamily="34" charset="0"/>
              </a:rPr>
              <a:t>Uman</a:t>
            </a:r>
            <a:r>
              <a:rPr lang="en-GB" sz="3600" kern="50" dirty="0" smtClean="0">
                <a:latin typeface="Arial" panose="020B0604020202020204" pitchFamily="34" charset="0"/>
                <a:ea typeface="Calibri" panose="020F0502020204030204" pitchFamily="34" charset="0"/>
                <a:cs typeface="Arial" panose="020B0604020202020204" pitchFamily="34" charset="0"/>
              </a:rPr>
              <a:t> 2014-2020</a:t>
            </a:r>
            <a:endParaRPr lang="en-US" sz="3600" kern="50" dirty="0" smtClean="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10" name="Picture 9"/>
          <p:cNvPicPr>
            <a:picLocks noChangeAspect="1"/>
          </p:cNvPicPr>
          <p:nvPr/>
        </p:nvPicPr>
        <p:blipFill>
          <a:blip r:embed="rId3"/>
          <a:stretch>
            <a:fillRect/>
          </a:stretch>
        </p:blipFill>
        <p:spPr>
          <a:xfrm>
            <a:off x="5883321" y="5583051"/>
            <a:ext cx="742857" cy="914286"/>
          </a:xfrm>
          <a:prstGeom prst="rect">
            <a:avLst/>
          </a:prstGeom>
        </p:spPr>
      </p:pic>
    </p:spTree>
    <p:extLst>
      <p:ext uri="{BB962C8B-B14F-4D97-AF65-F5344CB8AC3E}">
        <p14:creationId xmlns:p14="http://schemas.microsoft.com/office/powerpoint/2010/main" val="10294725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60922" y="1802653"/>
            <a:ext cx="10366409" cy="3301465"/>
          </a:xfrm>
        </p:spPr>
        <p:txBody>
          <a:bodyPr anchor="t">
            <a:normAutofit fontScale="90000"/>
          </a:bodyPr>
          <a:lstStyle/>
          <a:p>
            <a:pPr algn="l"/>
            <a:r>
              <a:rPr lang="ro-RO" sz="2200" b="1" dirty="0">
                <a:solidFill>
                  <a:schemeClr val="accent1">
                    <a:lumMod val="75000"/>
                  </a:schemeClr>
                </a:solidFill>
                <a:latin typeface="Arial" panose="020B0604020202020204" pitchFamily="34" charset="0"/>
                <a:cs typeface="Arial" panose="020B0604020202020204" pitchFamily="34" charset="0"/>
              </a:rPr>
              <a:t>Rezultate </a:t>
            </a:r>
            <a:r>
              <a:rPr lang="ro-RO" sz="2200" b="1" dirty="0" smtClean="0">
                <a:solidFill>
                  <a:schemeClr val="accent1">
                    <a:lumMod val="75000"/>
                  </a:schemeClr>
                </a:solidFill>
                <a:latin typeface="Arial" panose="020B0604020202020204" pitchFamily="34" charset="0"/>
                <a:cs typeface="Arial" panose="020B0604020202020204" pitchFamily="34" charset="0"/>
              </a:rPr>
              <a:t>previzionate</a:t>
            </a:r>
            <a:br>
              <a:rPr lang="ro-RO" sz="2200" b="1" dirty="0" smtClean="0">
                <a:solidFill>
                  <a:schemeClr val="accent1">
                    <a:lumMod val="75000"/>
                  </a:schemeClr>
                </a:solidFill>
                <a:latin typeface="Arial" panose="020B0604020202020204" pitchFamily="34" charset="0"/>
                <a:cs typeface="Arial" panose="020B0604020202020204" pitchFamily="34" charset="0"/>
              </a:rPr>
            </a:br>
            <a:r>
              <a:rPr lang="ro-RO" sz="2200" b="1" dirty="0">
                <a:solidFill>
                  <a:schemeClr val="accent1">
                    <a:lumMod val="75000"/>
                  </a:schemeClr>
                </a:solidFill>
                <a:latin typeface="Arial" panose="020B0604020202020204" pitchFamily="34" charset="0"/>
                <a:cs typeface="Arial" panose="020B0604020202020204" pitchFamily="34" charset="0"/>
              </a:rPr>
              <a:t/>
            </a:r>
            <a:br>
              <a:rPr lang="ro-RO" sz="2200" b="1" dirty="0">
                <a:solidFill>
                  <a:schemeClr val="accent1">
                    <a:lumMod val="75000"/>
                  </a:schemeClr>
                </a:solidFill>
                <a:latin typeface="Arial" panose="020B0604020202020204" pitchFamily="34" charset="0"/>
                <a:cs typeface="Arial" panose="020B0604020202020204" pitchFamily="34" charset="0"/>
              </a:rPr>
            </a:br>
            <a:r>
              <a:rPr lang="ro-RO" sz="2200" b="1" dirty="0" smtClean="0">
                <a:solidFill>
                  <a:schemeClr val="accent1">
                    <a:lumMod val="75000"/>
                  </a:schemeClr>
                </a:solidFill>
                <a:latin typeface="Arial" panose="020B0604020202020204" pitchFamily="34" charset="0"/>
                <a:cs typeface="Arial" panose="020B0604020202020204" pitchFamily="34" charset="0"/>
              </a:rPr>
              <a:t>• </a:t>
            </a:r>
            <a:r>
              <a:rPr lang="ro-RO" sz="2000" dirty="0" smtClean="0">
                <a:latin typeface="Arial" panose="020B0604020202020204" pitchFamily="34" charset="0"/>
                <a:cs typeface="Arial" panose="020B0604020202020204" pitchFamily="34" charset="0"/>
              </a:rPr>
              <a:t>Persoane </a:t>
            </a:r>
            <a:r>
              <a:rPr lang="ro-RO" sz="2000" dirty="0">
                <a:latin typeface="Arial" panose="020B0604020202020204" pitchFamily="34" charset="0"/>
                <a:cs typeface="Arial" panose="020B0604020202020204" pitchFamily="34" charset="0"/>
              </a:rPr>
              <a:t>care beneficiaza de sprijin, din care: someri &amp; inactivi /angajati, inclusiv persoane care desfasoara o activitate independenta = 350</a:t>
            </a:r>
            <a:r>
              <a:rPr lang="ro-RO" sz="2000" dirty="0" smtClean="0">
                <a:latin typeface="Arial" panose="020B0604020202020204" pitchFamily="34" charset="0"/>
                <a:cs typeface="Arial" panose="020B0604020202020204" pitchFamily="34" charset="0"/>
              </a:rPr>
              <a:t>.</a:t>
            </a:r>
            <a:r>
              <a:rPr lang="ro-RO" sz="2000" dirty="0">
                <a:latin typeface="Arial" panose="020B0604020202020204" pitchFamily="34" charset="0"/>
                <a:cs typeface="Arial" panose="020B0604020202020204" pitchFamily="34" charset="0"/>
              </a:rPr>
              <a:t/>
            </a:r>
            <a:br>
              <a:rPr lang="ro-RO" sz="2000" dirty="0">
                <a:latin typeface="Arial" panose="020B0604020202020204" pitchFamily="34" charset="0"/>
                <a:cs typeface="Arial" panose="020B0604020202020204" pitchFamily="34" charset="0"/>
              </a:rPr>
            </a:br>
            <a:r>
              <a:rPr lang="ro-RO" sz="2200" b="1" dirty="0" smtClean="0">
                <a:solidFill>
                  <a:schemeClr val="accent1">
                    <a:lumMod val="75000"/>
                  </a:schemeClr>
                </a:solidFill>
                <a:latin typeface="Arial" panose="020B0604020202020204" pitchFamily="34" charset="0"/>
                <a:cs typeface="Arial" panose="020B0604020202020204" pitchFamily="34" charset="0"/>
              </a:rPr>
              <a:t>•</a:t>
            </a:r>
            <a:r>
              <a:rPr lang="ro-RO" sz="2000" dirty="0" smtClean="0">
                <a:latin typeface="Arial" panose="020B0604020202020204" pitchFamily="34" charset="0"/>
                <a:cs typeface="Arial" panose="020B0604020202020204" pitchFamily="34" charset="0"/>
              </a:rPr>
              <a:t> Persoane </a:t>
            </a:r>
            <a:r>
              <a:rPr lang="ro-RO" sz="2000" dirty="0">
                <a:latin typeface="Arial" panose="020B0604020202020204" pitchFamily="34" charset="0"/>
                <a:cs typeface="Arial" panose="020B0604020202020204" pitchFamily="34" charset="0"/>
              </a:rPr>
              <a:t>care beneficiaza de sprijin, din care: someri &amp; inactivi /angajati, inclusiv persoane care desfasoara o activitate independenta, din care: femei = 175. </a:t>
            </a:r>
            <a:br>
              <a:rPr lang="ro-RO" sz="2000" dirty="0">
                <a:latin typeface="Arial" panose="020B0604020202020204" pitchFamily="34" charset="0"/>
                <a:cs typeface="Arial" panose="020B0604020202020204" pitchFamily="34" charset="0"/>
              </a:rPr>
            </a:br>
            <a:r>
              <a:rPr lang="ro-RO" sz="2000" b="1" dirty="0">
                <a:solidFill>
                  <a:schemeClr val="accent1">
                    <a:lumMod val="75000"/>
                  </a:schemeClr>
                </a:solidFill>
                <a:latin typeface="Arial" panose="020B0604020202020204" pitchFamily="34" charset="0"/>
                <a:cs typeface="Arial" panose="020B0604020202020204" pitchFamily="34" charset="0"/>
              </a:rPr>
              <a:t>• </a:t>
            </a:r>
            <a:r>
              <a:rPr lang="ro-RO" sz="2000" dirty="0" smtClean="0">
                <a:latin typeface="Arial" panose="020B0604020202020204" pitchFamily="34" charset="0"/>
                <a:cs typeface="Arial" panose="020B0604020202020204" pitchFamily="34" charset="0"/>
              </a:rPr>
              <a:t>42 </a:t>
            </a:r>
            <a:r>
              <a:rPr lang="ro-RO" sz="2000" dirty="0">
                <a:latin typeface="Arial" panose="020B0604020202020204" pitchFamily="34" charset="0"/>
                <a:cs typeface="Arial" panose="020B0604020202020204" pitchFamily="34" charset="0"/>
              </a:rPr>
              <a:t>Start Up-uri create si functionale la 6 luni dupa terminarea sprijinului. </a:t>
            </a:r>
            <a:br>
              <a:rPr lang="ro-RO" sz="2000" dirty="0">
                <a:latin typeface="Arial" panose="020B0604020202020204" pitchFamily="34" charset="0"/>
                <a:cs typeface="Arial" panose="020B0604020202020204" pitchFamily="34" charset="0"/>
              </a:rPr>
            </a:br>
            <a:r>
              <a:rPr lang="ro-RO" sz="2000" b="1" dirty="0">
                <a:solidFill>
                  <a:schemeClr val="accent1">
                    <a:lumMod val="75000"/>
                  </a:schemeClr>
                </a:solidFill>
                <a:latin typeface="Arial" panose="020B0604020202020204" pitchFamily="34" charset="0"/>
                <a:cs typeface="Arial" panose="020B0604020202020204" pitchFamily="34" charset="0"/>
              </a:rPr>
              <a:t>• </a:t>
            </a:r>
            <a:r>
              <a:rPr lang="ro-RO" sz="2000" dirty="0" smtClean="0">
                <a:latin typeface="Arial" panose="020B0604020202020204" pitchFamily="34" charset="0"/>
                <a:cs typeface="Arial" panose="020B0604020202020204" pitchFamily="34" charset="0"/>
              </a:rPr>
              <a:t>84 </a:t>
            </a:r>
            <a:r>
              <a:rPr lang="ro-RO" sz="2000" dirty="0">
                <a:latin typeface="Arial" panose="020B0604020202020204" pitchFamily="34" charset="0"/>
                <a:cs typeface="Arial" panose="020B0604020202020204" pitchFamily="34" charset="0"/>
              </a:rPr>
              <a:t>Locuri de munca create si existente urmare a sprijinului primit de someri&amp;inactivi/persoane angajate la 6 luni dupa terminarea sprijinului. </a:t>
            </a:r>
            <a:br>
              <a:rPr lang="ro-RO" sz="2000" dirty="0">
                <a:latin typeface="Arial" panose="020B0604020202020204" pitchFamily="34" charset="0"/>
                <a:cs typeface="Arial" panose="020B0604020202020204" pitchFamily="34" charset="0"/>
              </a:rPr>
            </a:br>
            <a:r>
              <a:rPr lang="ro-RO" sz="2000" b="1" dirty="0">
                <a:solidFill>
                  <a:schemeClr val="accent1">
                    <a:lumMod val="75000"/>
                  </a:schemeClr>
                </a:solidFill>
                <a:latin typeface="Arial" panose="020B0604020202020204" pitchFamily="34" charset="0"/>
                <a:cs typeface="Arial" panose="020B0604020202020204" pitchFamily="34" charset="0"/>
              </a:rPr>
              <a:t>• </a:t>
            </a:r>
            <a:r>
              <a:rPr lang="ro-RO" sz="2000" dirty="0" smtClean="0">
                <a:latin typeface="Arial" panose="020B0604020202020204" pitchFamily="34" charset="0"/>
                <a:cs typeface="Arial" panose="020B0604020202020204" pitchFamily="34" charset="0"/>
              </a:rPr>
              <a:t>minim </a:t>
            </a:r>
            <a:r>
              <a:rPr lang="ro-RO" sz="2000" dirty="0">
                <a:latin typeface="Arial" panose="020B0604020202020204" pitchFamily="34" charset="0"/>
                <a:cs typeface="Arial" panose="020B0604020202020204" pitchFamily="34" charset="0"/>
              </a:rPr>
              <a:t>300 Cursanti certificati, din care minim 150 femei</a:t>
            </a:r>
            <a:r>
              <a:rPr lang="ro-RO" sz="2000" dirty="0" smtClean="0">
                <a:latin typeface="Arial" panose="020B0604020202020204" pitchFamily="34" charset="0"/>
                <a:cs typeface="Arial" panose="020B0604020202020204" pitchFamily="34" charset="0"/>
              </a:rPr>
              <a:t>.</a:t>
            </a:r>
            <a:r>
              <a:rPr lang="ro-RO" sz="2000" dirty="0">
                <a:latin typeface="Arial" panose="020B0604020202020204" pitchFamily="34" charset="0"/>
                <a:cs typeface="Arial" panose="020B0604020202020204" pitchFamily="34" charset="0"/>
              </a:rPr>
              <a:t/>
            </a:r>
            <a:br>
              <a:rPr lang="ro-RO" sz="2000" dirty="0">
                <a:latin typeface="Arial" panose="020B0604020202020204" pitchFamily="34" charset="0"/>
                <a:cs typeface="Arial" panose="020B0604020202020204" pitchFamily="34" charset="0"/>
              </a:rPr>
            </a:br>
            <a:r>
              <a:rPr lang="ro-RO" sz="2000" b="1" dirty="0">
                <a:solidFill>
                  <a:schemeClr val="accent1">
                    <a:lumMod val="75000"/>
                  </a:schemeClr>
                </a:solidFill>
                <a:latin typeface="Arial" panose="020B0604020202020204" pitchFamily="34" charset="0"/>
                <a:cs typeface="Arial" panose="020B0604020202020204" pitchFamily="34" charset="0"/>
              </a:rPr>
              <a:t>• </a:t>
            </a:r>
            <a:r>
              <a:rPr lang="ro-RO" sz="2000" dirty="0" smtClean="0">
                <a:latin typeface="Arial" panose="020B0604020202020204" pitchFamily="34" charset="0"/>
                <a:cs typeface="Arial" panose="020B0604020202020204" pitchFamily="34" charset="0"/>
              </a:rPr>
              <a:t>1 </a:t>
            </a:r>
            <a:r>
              <a:rPr lang="ro-RO" sz="2000" dirty="0">
                <a:latin typeface="Arial" panose="020B0604020202020204" pitchFamily="34" charset="0"/>
                <a:cs typeface="Arial" panose="020B0604020202020204" pitchFamily="34" charset="0"/>
              </a:rPr>
              <a:t>Website proiect, 1 Pagina de Facebook, 1 Portal ANTREPRENORIAT, 1 Eveniment informare, 2 Planuri de campanii de informare, Rapoarte impact campanii, Workshop-uri</a:t>
            </a:r>
            <a:r>
              <a:rPr lang="ro-RO" sz="2000" dirty="0" smtClean="0">
                <a:latin typeface="Arial" panose="020B0604020202020204" pitchFamily="34" charset="0"/>
                <a:cs typeface="Arial" panose="020B0604020202020204" pitchFamily="34" charset="0"/>
              </a:rPr>
              <a:t>.</a:t>
            </a:r>
            <a:r>
              <a:rPr lang="ro-RO" sz="2000" dirty="0">
                <a:latin typeface="Arial" panose="020B0604020202020204" pitchFamily="34" charset="0"/>
                <a:cs typeface="Arial" panose="020B0604020202020204" pitchFamily="34" charset="0"/>
              </a:rPr>
              <a:t/>
            </a:r>
            <a:br>
              <a:rPr lang="ro-RO" sz="2000" dirty="0">
                <a:latin typeface="Arial" panose="020B0604020202020204" pitchFamily="34" charset="0"/>
                <a:cs typeface="Arial" panose="020B0604020202020204" pitchFamily="34" charset="0"/>
              </a:rPr>
            </a:br>
            <a:r>
              <a:rPr lang="ro-RO" sz="2000" dirty="0">
                <a:latin typeface="Arial" panose="020B0604020202020204" pitchFamily="34" charset="0"/>
                <a:cs typeface="Arial" panose="020B0604020202020204" pitchFamily="34" charset="0"/>
              </a:rPr>
              <a:t/>
            </a:r>
            <a:br>
              <a:rPr lang="ro-RO" sz="2000" dirty="0">
                <a:latin typeface="Arial" panose="020B0604020202020204" pitchFamily="34" charset="0"/>
                <a:cs typeface="Arial" panose="020B0604020202020204" pitchFamily="34" charset="0"/>
              </a:rPr>
            </a:br>
            <a:r>
              <a:rPr lang="ro-RO" sz="2000" dirty="0">
                <a:latin typeface="Arial" panose="020B0604020202020204" pitchFamily="34" charset="0"/>
                <a:cs typeface="Arial" panose="020B0604020202020204" pitchFamily="34" charset="0"/>
              </a:rPr>
              <a:t/>
            </a:r>
            <a:br>
              <a:rPr lang="ro-RO" sz="2000" dirty="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ro-RO" sz="1100" dirty="0" smtClean="0"/>
              <a:t/>
            </a:r>
            <a:br>
              <a:rPr lang="ro-RO" sz="1100" dirty="0" smtClean="0"/>
            </a:br>
            <a:endParaRPr lang="ro-RO" sz="1100" kern="50" dirty="0">
              <a:effectLst/>
              <a:latin typeface="Arial" panose="020B0604020202020204" pitchFamily="34" charset="0"/>
              <a:ea typeface="Calibri" panose="020F0502020204030204" pitchFamily="34" charset="0"/>
              <a:cs typeface="Arial" panose="020B0604020202020204"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46275" y="502796"/>
            <a:ext cx="8721725" cy="1146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 name="Subtitle 2"/>
          <p:cNvSpPr txBox="1">
            <a:spLocks/>
          </p:cNvSpPr>
          <p:nvPr/>
        </p:nvSpPr>
        <p:spPr>
          <a:xfrm>
            <a:off x="1735137" y="5257801"/>
            <a:ext cx="9144000" cy="376084"/>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5000"/>
              </a:lnSpc>
              <a:spcBef>
                <a:spcPts val="0"/>
              </a:spcBef>
            </a:pP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Investim</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în</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dezvoltare</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durabilă</a:t>
            </a:r>
            <a:endParaRPr lang="en-US" sz="3600" kern="50" dirty="0" smtClean="0">
              <a:latin typeface="Calibri" panose="020F0502020204030204" pitchFamily="34" charset="0"/>
              <a:ea typeface="Calibri" panose="020F0502020204030204" pitchFamily="34" charset="0"/>
              <a:cs typeface="Arial" panose="020B0604020202020204" pitchFamily="34" charset="0"/>
            </a:endParaRPr>
          </a:p>
          <a:p>
            <a:pPr>
              <a:lnSpc>
                <a:spcPct val="105000"/>
              </a:lnSpc>
              <a:spcBef>
                <a:spcPts val="0"/>
              </a:spcBef>
              <a:tabLst>
                <a:tab pos="2581275" algn="l"/>
              </a:tabLst>
            </a:pPr>
            <a:r>
              <a:rPr lang="en-GB" sz="3600" kern="50" dirty="0" smtClean="0">
                <a:latin typeface="Arial" panose="020B0604020202020204" pitchFamily="34" charset="0"/>
                <a:ea typeface="Calibri" panose="020F0502020204030204" pitchFamily="34" charset="0"/>
                <a:cs typeface="Arial" panose="020B0604020202020204" pitchFamily="34" charset="0"/>
              </a:rPr>
              <a:t>Program </a:t>
            </a:r>
            <a:r>
              <a:rPr lang="en-GB" sz="3600" kern="50" dirty="0" err="1" smtClean="0">
                <a:latin typeface="Arial" panose="020B0604020202020204" pitchFamily="34" charset="0"/>
                <a:ea typeface="Calibri" panose="020F0502020204030204" pitchFamily="34" charset="0"/>
                <a:cs typeface="Arial" panose="020B0604020202020204" pitchFamily="34" charset="0"/>
              </a:rPr>
              <a:t>cofinanțat</a:t>
            </a:r>
            <a:r>
              <a:rPr lang="en-GB" sz="3600" kern="50" dirty="0" smtClean="0">
                <a:latin typeface="Arial" panose="020B0604020202020204" pitchFamily="34" charset="0"/>
                <a:ea typeface="Calibri" panose="020F0502020204030204" pitchFamily="34" charset="0"/>
                <a:cs typeface="Arial" panose="020B0604020202020204" pitchFamily="34" charset="0"/>
              </a:rPr>
              <a:t> din </a:t>
            </a:r>
            <a:r>
              <a:rPr lang="en-GB" sz="3600" kern="50" dirty="0" err="1" smtClean="0">
                <a:latin typeface="Arial" panose="020B0604020202020204" pitchFamily="34" charset="0"/>
                <a:ea typeface="Calibri" panose="020F0502020204030204" pitchFamily="34" charset="0"/>
                <a:cs typeface="Arial" panose="020B0604020202020204" pitchFamily="34" charset="0"/>
              </a:rPr>
              <a:t>Fondul</a:t>
            </a:r>
            <a:r>
              <a:rPr lang="en-GB" sz="3600" kern="50" dirty="0" smtClean="0">
                <a:latin typeface="Arial" panose="020B0604020202020204" pitchFamily="34" charset="0"/>
                <a:ea typeface="Calibri" panose="020F0502020204030204" pitchFamily="34" charset="0"/>
                <a:cs typeface="Arial" panose="020B0604020202020204" pitchFamily="34" charset="0"/>
              </a:rPr>
              <a:t> Social European </a:t>
            </a:r>
            <a:r>
              <a:rPr lang="en-GB" sz="3600" kern="50" dirty="0" err="1" smtClean="0">
                <a:latin typeface="Arial" panose="020B0604020202020204" pitchFamily="34" charset="0"/>
                <a:ea typeface="Calibri" panose="020F0502020204030204" pitchFamily="34" charset="0"/>
                <a:cs typeface="Arial" panose="020B0604020202020204" pitchFamily="34" charset="0"/>
              </a:rPr>
              <a:t>prin</a:t>
            </a:r>
            <a:r>
              <a:rPr lang="en-GB" sz="3600" kern="50" dirty="0" smtClean="0">
                <a:latin typeface="Arial" panose="020B0604020202020204" pitchFamily="34" charset="0"/>
                <a:ea typeface="Calibri" panose="020F0502020204030204" pitchFamily="34" charset="0"/>
                <a:cs typeface="Arial" panose="020B0604020202020204" pitchFamily="34" charset="0"/>
              </a:rPr>
              <a:t> </a:t>
            </a:r>
            <a:r>
              <a:rPr lang="en-GB" sz="3600" kern="50" dirty="0" err="1" smtClean="0">
                <a:latin typeface="Arial" panose="020B0604020202020204" pitchFamily="34" charset="0"/>
                <a:ea typeface="Calibri" panose="020F0502020204030204" pitchFamily="34" charset="0"/>
                <a:cs typeface="Arial" panose="020B0604020202020204" pitchFamily="34" charset="0"/>
              </a:rPr>
              <a:t>Programul</a:t>
            </a:r>
            <a:r>
              <a:rPr lang="en-GB" sz="3600" kern="50" dirty="0" smtClean="0">
                <a:latin typeface="Arial" panose="020B0604020202020204" pitchFamily="34" charset="0"/>
                <a:ea typeface="Calibri" panose="020F0502020204030204" pitchFamily="34" charset="0"/>
                <a:cs typeface="Arial" panose="020B0604020202020204" pitchFamily="34" charset="0"/>
              </a:rPr>
              <a:t> </a:t>
            </a:r>
            <a:r>
              <a:rPr lang="en-GB" sz="3600" kern="50" dirty="0" err="1" smtClean="0">
                <a:latin typeface="Arial" panose="020B0604020202020204" pitchFamily="34" charset="0"/>
                <a:ea typeface="Calibri" panose="020F0502020204030204" pitchFamily="34" charset="0"/>
                <a:cs typeface="Arial" panose="020B0604020202020204" pitchFamily="34" charset="0"/>
              </a:rPr>
              <a:t>Operațional</a:t>
            </a:r>
            <a:r>
              <a:rPr lang="en-GB" sz="3600" kern="50" dirty="0" smtClean="0">
                <a:latin typeface="Arial" panose="020B0604020202020204" pitchFamily="34" charset="0"/>
                <a:ea typeface="Calibri" panose="020F0502020204030204" pitchFamily="34" charset="0"/>
                <a:cs typeface="Arial" panose="020B0604020202020204" pitchFamily="34" charset="0"/>
              </a:rPr>
              <a:t> Capital </a:t>
            </a:r>
            <a:r>
              <a:rPr lang="en-GB" sz="3600" kern="50" dirty="0" err="1" smtClean="0">
                <a:latin typeface="Arial" panose="020B0604020202020204" pitchFamily="34" charset="0"/>
                <a:ea typeface="Calibri" panose="020F0502020204030204" pitchFamily="34" charset="0"/>
                <a:cs typeface="Arial" panose="020B0604020202020204" pitchFamily="34" charset="0"/>
              </a:rPr>
              <a:t>Uman</a:t>
            </a:r>
            <a:r>
              <a:rPr lang="en-GB" sz="3600" kern="50" dirty="0" smtClean="0">
                <a:latin typeface="Arial" panose="020B0604020202020204" pitchFamily="34" charset="0"/>
                <a:ea typeface="Calibri" panose="020F0502020204030204" pitchFamily="34" charset="0"/>
                <a:cs typeface="Arial" panose="020B0604020202020204" pitchFamily="34" charset="0"/>
              </a:rPr>
              <a:t> 2014-2020</a:t>
            </a:r>
            <a:endParaRPr lang="en-US" sz="3600" kern="50" dirty="0" smtClean="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10" name="Picture 9"/>
          <p:cNvPicPr>
            <a:picLocks noChangeAspect="1"/>
          </p:cNvPicPr>
          <p:nvPr/>
        </p:nvPicPr>
        <p:blipFill>
          <a:blip r:embed="rId3"/>
          <a:stretch>
            <a:fillRect/>
          </a:stretch>
        </p:blipFill>
        <p:spPr>
          <a:xfrm>
            <a:off x="5883321" y="5583051"/>
            <a:ext cx="742857" cy="914286"/>
          </a:xfrm>
          <a:prstGeom prst="rect">
            <a:avLst/>
          </a:prstGeom>
        </p:spPr>
      </p:pic>
    </p:spTree>
    <p:extLst>
      <p:ext uri="{BB962C8B-B14F-4D97-AF65-F5344CB8AC3E}">
        <p14:creationId xmlns:p14="http://schemas.microsoft.com/office/powerpoint/2010/main" val="42217357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60922" y="1802653"/>
            <a:ext cx="10366409" cy="3301465"/>
          </a:xfrm>
        </p:spPr>
        <p:txBody>
          <a:bodyPr anchor="t">
            <a:normAutofit fontScale="90000"/>
          </a:bodyPr>
          <a:lstStyle/>
          <a:p>
            <a:pPr algn="l"/>
            <a:r>
              <a:rPr lang="ro-RO" sz="2200" b="1" dirty="0" smtClean="0">
                <a:solidFill>
                  <a:schemeClr val="accent1">
                    <a:lumMod val="75000"/>
                  </a:schemeClr>
                </a:solidFill>
                <a:latin typeface="Arial" panose="020B0604020202020204" pitchFamily="34" charset="0"/>
                <a:cs typeface="Arial" panose="020B0604020202020204" pitchFamily="34" charset="0"/>
              </a:rPr>
              <a:t>Rezultate previzionate</a:t>
            </a:r>
            <a:br>
              <a:rPr lang="ro-RO" sz="2200" b="1" dirty="0" smtClean="0">
                <a:solidFill>
                  <a:schemeClr val="accent1">
                    <a:lumMod val="75000"/>
                  </a:schemeClr>
                </a:solidFill>
                <a:latin typeface="Arial" panose="020B0604020202020204" pitchFamily="34" charset="0"/>
                <a:cs typeface="Arial" panose="020B0604020202020204" pitchFamily="34" charset="0"/>
              </a:rPr>
            </a:br>
            <a:r>
              <a:rPr lang="ro-RO" sz="2000" dirty="0" smtClean="0">
                <a:latin typeface="Arial" panose="020B0604020202020204" pitchFamily="34" charset="0"/>
                <a:cs typeface="Arial" panose="020B0604020202020204" pitchFamily="34" charset="0"/>
              </a:rPr>
              <a:t/>
            </a:r>
            <a:br>
              <a:rPr lang="ro-RO" sz="2000" dirty="0" smtClean="0">
                <a:latin typeface="Arial" panose="020B0604020202020204" pitchFamily="34" charset="0"/>
                <a:cs typeface="Arial" panose="020B0604020202020204" pitchFamily="34" charset="0"/>
              </a:rPr>
            </a:br>
            <a:r>
              <a:rPr lang="ro-RO" sz="2200" b="1" dirty="0" smtClean="0">
                <a:solidFill>
                  <a:schemeClr val="accent1">
                    <a:lumMod val="75000"/>
                  </a:schemeClr>
                </a:solidFill>
                <a:latin typeface="Arial" panose="020B0604020202020204" pitchFamily="34" charset="0"/>
                <a:cs typeface="Arial" panose="020B0604020202020204" pitchFamily="34" charset="0"/>
              </a:rPr>
              <a:t>•</a:t>
            </a:r>
            <a:r>
              <a:rPr lang="ro-RO" sz="2000" b="1" dirty="0" smtClean="0">
                <a:solidFill>
                  <a:schemeClr val="accent1">
                    <a:lumMod val="75000"/>
                  </a:schemeClr>
                </a:solidFill>
                <a:latin typeface="Arial" panose="020B0604020202020204" pitchFamily="34" charset="0"/>
                <a:cs typeface="Arial" panose="020B0604020202020204" pitchFamily="34" charset="0"/>
              </a:rPr>
              <a:t> </a:t>
            </a:r>
            <a:r>
              <a:rPr lang="ro-RO" sz="2000" dirty="0" smtClean="0">
                <a:latin typeface="Arial" panose="020B0604020202020204" pitchFamily="34" charset="0"/>
                <a:cs typeface="Arial" panose="020B0604020202020204" pitchFamily="34" charset="0"/>
              </a:rPr>
              <a:t>minim 300 Cursanti certificati, din care minim 150 femei.</a:t>
            </a:r>
            <a:br>
              <a:rPr lang="ro-RO" sz="2000" dirty="0" smtClean="0">
                <a:latin typeface="Arial" panose="020B0604020202020204" pitchFamily="34" charset="0"/>
                <a:cs typeface="Arial" panose="020B0604020202020204" pitchFamily="34" charset="0"/>
              </a:rPr>
            </a:br>
            <a:r>
              <a:rPr lang="ro-RO" sz="2200" b="1" dirty="0" smtClean="0">
                <a:solidFill>
                  <a:schemeClr val="accent1">
                    <a:lumMod val="75000"/>
                  </a:schemeClr>
                </a:solidFill>
                <a:latin typeface="Arial" panose="020B0604020202020204" pitchFamily="34" charset="0"/>
                <a:cs typeface="Arial" panose="020B0604020202020204" pitchFamily="34" charset="0"/>
              </a:rPr>
              <a:t>•</a:t>
            </a:r>
            <a:r>
              <a:rPr lang="ro-RO" sz="2000" b="1" dirty="0" smtClean="0">
                <a:solidFill>
                  <a:schemeClr val="accent1">
                    <a:lumMod val="75000"/>
                  </a:schemeClr>
                </a:solidFill>
                <a:latin typeface="Arial" panose="020B0604020202020204" pitchFamily="34" charset="0"/>
                <a:cs typeface="Arial" panose="020B0604020202020204" pitchFamily="34" charset="0"/>
              </a:rPr>
              <a:t> </a:t>
            </a:r>
            <a:r>
              <a:rPr lang="ro-RO" sz="2000" dirty="0">
                <a:latin typeface="Arial" panose="020B0604020202020204" pitchFamily="34" charset="0"/>
                <a:cs typeface="Arial" panose="020B0604020202020204" pitchFamily="34" charset="0"/>
              </a:rPr>
              <a:t>1 Website proiect, 1 Pagina de Facebook, 1 Portal ANTREPRENORIAT, 1 Eveniment informare, 2 Planuri de campanii de informare, Rapoarte impact campanii, Workshop-uri.</a:t>
            </a:r>
            <a:br>
              <a:rPr lang="ro-RO" sz="2000" dirty="0">
                <a:latin typeface="Arial" panose="020B0604020202020204" pitchFamily="34" charset="0"/>
                <a:cs typeface="Arial" panose="020B0604020202020204" pitchFamily="34" charset="0"/>
              </a:rPr>
            </a:br>
            <a:r>
              <a:rPr lang="ro-RO" sz="2000" b="1" dirty="0">
                <a:solidFill>
                  <a:schemeClr val="accent1">
                    <a:lumMod val="75000"/>
                  </a:schemeClr>
                </a:solidFill>
                <a:latin typeface="Arial" panose="020B0604020202020204" pitchFamily="34" charset="0"/>
                <a:cs typeface="Arial" panose="020B0604020202020204" pitchFamily="34" charset="0"/>
              </a:rPr>
              <a:t>• </a:t>
            </a:r>
            <a:r>
              <a:rPr lang="ro-RO" sz="2000" dirty="0" smtClean="0">
                <a:latin typeface="Arial" panose="020B0604020202020204" pitchFamily="34" charset="0"/>
                <a:cs typeface="Arial" panose="020B0604020202020204" pitchFamily="34" charset="0"/>
              </a:rPr>
              <a:t>42 </a:t>
            </a:r>
            <a:r>
              <a:rPr lang="ro-RO" sz="2000" dirty="0">
                <a:latin typeface="Arial" panose="020B0604020202020204" pitchFamily="34" charset="0"/>
                <a:cs typeface="Arial" panose="020B0604020202020204" pitchFamily="34" charset="0"/>
              </a:rPr>
              <a:t>contracte desfasurare stagiu de practica, 42 contracte mentori stagiu de practica, 42 rapoarte practica, 42 rapoarte de monitorizare parteneriate.</a:t>
            </a:r>
            <a:br>
              <a:rPr lang="ro-RO" sz="2000" dirty="0">
                <a:latin typeface="Arial" panose="020B0604020202020204" pitchFamily="34" charset="0"/>
                <a:cs typeface="Arial" panose="020B0604020202020204" pitchFamily="34" charset="0"/>
              </a:rPr>
            </a:br>
            <a:r>
              <a:rPr lang="ro-RO" sz="2000" b="1" dirty="0">
                <a:solidFill>
                  <a:schemeClr val="accent1">
                    <a:lumMod val="75000"/>
                  </a:schemeClr>
                </a:solidFill>
                <a:latin typeface="Arial" panose="020B0604020202020204" pitchFamily="34" charset="0"/>
                <a:cs typeface="Arial" panose="020B0604020202020204" pitchFamily="34" charset="0"/>
              </a:rPr>
              <a:t>• </a:t>
            </a:r>
            <a:r>
              <a:rPr lang="ro-RO" sz="2000" dirty="0" smtClean="0">
                <a:latin typeface="Arial" panose="020B0604020202020204" pitchFamily="34" charset="0"/>
                <a:cs typeface="Arial" panose="020B0604020202020204" pitchFamily="34" charset="0"/>
              </a:rPr>
              <a:t>42 </a:t>
            </a:r>
            <a:r>
              <a:rPr lang="ro-RO" sz="2000" dirty="0">
                <a:latin typeface="Arial" panose="020B0604020202020204" pitchFamily="34" charset="0"/>
                <a:cs typeface="Arial" panose="020B0604020202020204" pitchFamily="34" charset="0"/>
              </a:rPr>
              <a:t>dosare firme infiintate, 42 contracte subventii catre firme, minim 42 rapoarte de consultanta antreprenoriala, 42 rapoarte pentru acordarea transei a doua, 42 dosare monitorizare firme.</a:t>
            </a:r>
            <a:br>
              <a:rPr lang="ro-RO" sz="2000" dirty="0">
                <a:latin typeface="Arial" panose="020B0604020202020204" pitchFamily="34" charset="0"/>
                <a:cs typeface="Arial" panose="020B0604020202020204" pitchFamily="34" charset="0"/>
              </a:rPr>
            </a:br>
            <a:r>
              <a:rPr lang="ro-RO" sz="2000" b="1" dirty="0">
                <a:solidFill>
                  <a:schemeClr val="accent1">
                    <a:lumMod val="75000"/>
                  </a:schemeClr>
                </a:solidFill>
                <a:latin typeface="Arial" panose="020B0604020202020204" pitchFamily="34" charset="0"/>
                <a:cs typeface="Arial" panose="020B0604020202020204" pitchFamily="34" charset="0"/>
              </a:rPr>
              <a:t>• </a:t>
            </a:r>
            <a:r>
              <a:rPr lang="ro-RO" sz="2000" dirty="0" smtClean="0">
                <a:latin typeface="Arial" panose="020B0604020202020204" pitchFamily="34" charset="0"/>
                <a:cs typeface="Arial" panose="020B0604020202020204" pitchFamily="34" charset="0"/>
              </a:rPr>
              <a:t>1 </a:t>
            </a:r>
            <a:r>
              <a:rPr lang="ro-RO" sz="2000" dirty="0">
                <a:latin typeface="Arial" panose="020B0604020202020204" pitchFamily="34" charset="0"/>
                <a:cs typeface="Arial" panose="020B0604020202020204" pitchFamily="34" charset="0"/>
              </a:rPr>
              <a:t>analiza/studiu de impact privind Dezvoltarea Antreprenoriatului in Regiunea Sud Muntenia.</a:t>
            </a:r>
            <a:br>
              <a:rPr lang="ro-RO" sz="2000" dirty="0">
                <a:latin typeface="Arial" panose="020B0604020202020204" pitchFamily="34" charset="0"/>
                <a:cs typeface="Arial" panose="020B0604020202020204" pitchFamily="34" charset="0"/>
              </a:rPr>
            </a:br>
            <a:r>
              <a:rPr lang="ro-RO" sz="2000" dirty="0">
                <a:latin typeface="Arial" panose="020B0604020202020204" pitchFamily="34" charset="0"/>
                <a:cs typeface="Arial" panose="020B0604020202020204" pitchFamily="34" charset="0"/>
              </a:rPr>
              <a:t/>
            </a:r>
            <a:br>
              <a:rPr lang="ro-RO" sz="2000" dirty="0">
                <a:latin typeface="Arial" panose="020B0604020202020204" pitchFamily="34" charset="0"/>
                <a:cs typeface="Arial" panose="020B0604020202020204" pitchFamily="34" charset="0"/>
              </a:rPr>
            </a:br>
            <a:r>
              <a:rPr lang="ro-RO" sz="2000" dirty="0">
                <a:latin typeface="Arial" panose="020B0604020202020204" pitchFamily="34" charset="0"/>
                <a:cs typeface="Arial" panose="020B0604020202020204" pitchFamily="34" charset="0"/>
              </a:rPr>
              <a:t/>
            </a:r>
            <a:br>
              <a:rPr lang="ro-RO" sz="2000" dirty="0">
                <a:latin typeface="Arial" panose="020B0604020202020204" pitchFamily="34" charset="0"/>
                <a:cs typeface="Arial" panose="020B0604020202020204" pitchFamily="34" charset="0"/>
              </a:rPr>
            </a:br>
            <a:r>
              <a:rPr lang="ro-RO" sz="2000" dirty="0">
                <a:latin typeface="Arial" panose="020B0604020202020204" pitchFamily="34" charset="0"/>
                <a:cs typeface="Arial" panose="020B0604020202020204" pitchFamily="34" charset="0"/>
              </a:rPr>
              <a:t/>
            </a:r>
            <a:br>
              <a:rPr lang="ro-RO" sz="2000" dirty="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ro-RO" sz="1100" dirty="0" smtClean="0"/>
              <a:t/>
            </a:r>
            <a:br>
              <a:rPr lang="ro-RO" sz="1100" dirty="0" smtClean="0"/>
            </a:br>
            <a:endParaRPr lang="ro-RO" sz="1100" kern="50" dirty="0">
              <a:effectLst/>
              <a:latin typeface="Arial" panose="020B0604020202020204" pitchFamily="34" charset="0"/>
              <a:ea typeface="Calibri" panose="020F0502020204030204" pitchFamily="34" charset="0"/>
              <a:cs typeface="Arial" panose="020B0604020202020204"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46275" y="502796"/>
            <a:ext cx="8721725" cy="1146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 name="Subtitle 2"/>
          <p:cNvSpPr txBox="1">
            <a:spLocks/>
          </p:cNvSpPr>
          <p:nvPr/>
        </p:nvSpPr>
        <p:spPr>
          <a:xfrm>
            <a:off x="1735137" y="5257801"/>
            <a:ext cx="9144000" cy="376084"/>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5000"/>
              </a:lnSpc>
              <a:spcBef>
                <a:spcPts val="0"/>
              </a:spcBef>
            </a:pP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Investim</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în</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dezvoltare</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durabilă</a:t>
            </a:r>
            <a:endParaRPr lang="en-US" sz="3600" kern="50" dirty="0" smtClean="0">
              <a:latin typeface="Calibri" panose="020F0502020204030204" pitchFamily="34" charset="0"/>
              <a:ea typeface="Calibri" panose="020F0502020204030204" pitchFamily="34" charset="0"/>
              <a:cs typeface="Arial" panose="020B0604020202020204" pitchFamily="34" charset="0"/>
            </a:endParaRPr>
          </a:p>
          <a:p>
            <a:pPr>
              <a:lnSpc>
                <a:spcPct val="105000"/>
              </a:lnSpc>
              <a:spcBef>
                <a:spcPts val="0"/>
              </a:spcBef>
              <a:tabLst>
                <a:tab pos="2581275" algn="l"/>
              </a:tabLst>
            </a:pPr>
            <a:r>
              <a:rPr lang="en-GB" sz="3600" kern="50" dirty="0" smtClean="0">
                <a:latin typeface="Arial" panose="020B0604020202020204" pitchFamily="34" charset="0"/>
                <a:ea typeface="Calibri" panose="020F0502020204030204" pitchFamily="34" charset="0"/>
                <a:cs typeface="Arial" panose="020B0604020202020204" pitchFamily="34" charset="0"/>
              </a:rPr>
              <a:t>Program </a:t>
            </a:r>
            <a:r>
              <a:rPr lang="en-GB" sz="3600" kern="50" dirty="0" err="1" smtClean="0">
                <a:latin typeface="Arial" panose="020B0604020202020204" pitchFamily="34" charset="0"/>
                <a:ea typeface="Calibri" panose="020F0502020204030204" pitchFamily="34" charset="0"/>
                <a:cs typeface="Arial" panose="020B0604020202020204" pitchFamily="34" charset="0"/>
              </a:rPr>
              <a:t>cofinanțat</a:t>
            </a:r>
            <a:r>
              <a:rPr lang="en-GB" sz="3600" kern="50" dirty="0" smtClean="0">
                <a:latin typeface="Arial" panose="020B0604020202020204" pitchFamily="34" charset="0"/>
                <a:ea typeface="Calibri" panose="020F0502020204030204" pitchFamily="34" charset="0"/>
                <a:cs typeface="Arial" panose="020B0604020202020204" pitchFamily="34" charset="0"/>
              </a:rPr>
              <a:t> din </a:t>
            </a:r>
            <a:r>
              <a:rPr lang="en-GB" sz="3600" kern="50" dirty="0" err="1" smtClean="0">
                <a:latin typeface="Arial" panose="020B0604020202020204" pitchFamily="34" charset="0"/>
                <a:ea typeface="Calibri" panose="020F0502020204030204" pitchFamily="34" charset="0"/>
                <a:cs typeface="Arial" panose="020B0604020202020204" pitchFamily="34" charset="0"/>
              </a:rPr>
              <a:t>Fondul</a:t>
            </a:r>
            <a:r>
              <a:rPr lang="en-GB" sz="3600" kern="50" dirty="0" smtClean="0">
                <a:latin typeface="Arial" panose="020B0604020202020204" pitchFamily="34" charset="0"/>
                <a:ea typeface="Calibri" panose="020F0502020204030204" pitchFamily="34" charset="0"/>
                <a:cs typeface="Arial" panose="020B0604020202020204" pitchFamily="34" charset="0"/>
              </a:rPr>
              <a:t> Social European </a:t>
            </a:r>
            <a:r>
              <a:rPr lang="en-GB" sz="3600" kern="50" dirty="0" err="1" smtClean="0">
                <a:latin typeface="Arial" panose="020B0604020202020204" pitchFamily="34" charset="0"/>
                <a:ea typeface="Calibri" panose="020F0502020204030204" pitchFamily="34" charset="0"/>
                <a:cs typeface="Arial" panose="020B0604020202020204" pitchFamily="34" charset="0"/>
              </a:rPr>
              <a:t>prin</a:t>
            </a:r>
            <a:r>
              <a:rPr lang="en-GB" sz="3600" kern="50" dirty="0" smtClean="0">
                <a:latin typeface="Arial" panose="020B0604020202020204" pitchFamily="34" charset="0"/>
                <a:ea typeface="Calibri" panose="020F0502020204030204" pitchFamily="34" charset="0"/>
                <a:cs typeface="Arial" panose="020B0604020202020204" pitchFamily="34" charset="0"/>
              </a:rPr>
              <a:t> </a:t>
            </a:r>
            <a:r>
              <a:rPr lang="en-GB" sz="3600" kern="50" dirty="0" err="1" smtClean="0">
                <a:latin typeface="Arial" panose="020B0604020202020204" pitchFamily="34" charset="0"/>
                <a:ea typeface="Calibri" panose="020F0502020204030204" pitchFamily="34" charset="0"/>
                <a:cs typeface="Arial" panose="020B0604020202020204" pitchFamily="34" charset="0"/>
              </a:rPr>
              <a:t>Programul</a:t>
            </a:r>
            <a:r>
              <a:rPr lang="en-GB" sz="3600" kern="50" dirty="0" smtClean="0">
                <a:latin typeface="Arial" panose="020B0604020202020204" pitchFamily="34" charset="0"/>
                <a:ea typeface="Calibri" panose="020F0502020204030204" pitchFamily="34" charset="0"/>
                <a:cs typeface="Arial" panose="020B0604020202020204" pitchFamily="34" charset="0"/>
              </a:rPr>
              <a:t> </a:t>
            </a:r>
            <a:r>
              <a:rPr lang="en-GB" sz="3600" kern="50" dirty="0" err="1" smtClean="0">
                <a:latin typeface="Arial" panose="020B0604020202020204" pitchFamily="34" charset="0"/>
                <a:ea typeface="Calibri" panose="020F0502020204030204" pitchFamily="34" charset="0"/>
                <a:cs typeface="Arial" panose="020B0604020202020204" pitchFamily="34" charset="0"/>
              </a:rPr>
              <a:t>Operațional</a:t>
            </a:r>
            <a:r>
              <a:rPr lang="en-GB" sz="3600" kern="50" dirty="0" smtClean="0">
                <a:latin typeface="Arial" panose="020B0604020202020204" pitchFamily="34" charset="0"/>
                <a:ea typeface="Calibri" panose="020F0502020204030204" pitchFamily="34" charset="0"/>
                <a:cs typeface="Arial" panose="020B0604020202020204" pitchFamily="34" charset="0"/>
              </a:rPr>
              <a:t> Capital </a:t>
            </a:r>
            <a:r>
              <a:rPr lang="en-GB" sz="3600" kern="50" dirty="0" err="1" smtClean="0">
                <a:latin typeface="Arial" panose="020B0604020202020204" pitchFamily="34" charset="0"/>
                <a:ea typeface="Calibri" panose="020F0502020204030204" pitchFamily="34" charset="0"/>
                <a:cs typeface="Arial" panose="020B0604020202020204" pitchFamily="34" charset="0"/>
              </a:rPr>
              <a:t>Uman</a:t>
            </a:r>
            <a:r>
              <a:rPr lang="en-GB" sz="3600" kern="50" dirty="0" smtClean="0">
                <a:latin typeface="Arial" panose="020B0604020202020204" pitchFamily="34" charset="0"/>
                <a:ea typeface="Calibri" panose="020F0502020204030204" pitchFamily="34" charset="0"/>
                <a:cs typeface="Arial" panose="020B0604020202020204" pitchFamily="34" charset="0"/>
              </a:rPr>
              <a:t> 2014-2020</a:t>
            </a:r>
            <a:endParaRPr lang="en-US" sz="3600" kern="50" dirty="0" smtClean="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10" name="Picture 9"/>
          <p:cNvPicPr>
            <a:picLocks noChangeAspect="1"/>
          </p:cNvPicPr>
          <p:nvPr/>
        </p:nvPicPr>
        <p:blipFill>
          <a:blip r:embed="rId3"/>
          <a:stretch>
            <a:fillRect/>
          </a:stretch>
        </p:blipFill>
        <p:spPr>
          <a:xfrm>
            <a:off x="5883321" y="5583051"/>
            <a:ext cx="742857" cy="914286"/>
          </a:xfrm>
          <a:prstGeom prst="rect">
            <a:avLst/>
          </a:prstGeom>
        </p:spPr>
      </p:pic>
    </p:spTree>
    <p:extLst>
      <p:ext uri="{BB962C8B-B14F-4D97-AF65-F5344CB8AC3E}">
        <p14:creationId xmlns:p14="http://schemas.microsoft.com/office/powerpoint/2010/main" val="39358963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60922" y="1802653"/>
            <a:ext cx="10366409" cy="3301465"/>
          </a:xfrm>
        </p:spPr>
        <p:txBody>
          <a:bodyPr anchor="t">
            <a:normAutofit/>
          </a:bodyPr>
          <a:lstStyle/>
          <a:p>
            <a:pPr algn="l"/>
            <a:r>
              <a:rPr lang="ro-RO" sz="2200" b="1" dirty="0">
                <a:solidFill>
                  <a:schemeClr val="accent1">
                    <a:lumMod val="75000"/>
                  </a:schemeClr>
                </a:solidFill>
                <a:latin typeface="Arial" panose="020B0604020202020204" pitchFamily="34" charset="0"/>
                <a:cs typeface="Arial" panose="020B0604020202020204" pitchFamily="34" charset="0"/>
              </a:rPr>
              <a:t>Indicatori </a:t>
            </a:r>
            <a:r>
              <a:rPr lang="ro-RO" sz="2200" b="1" dirty="0" smtClean="0">
                <a:solidFill>
                  <a:schemeClr val="accent1">
                    <a:lumMod val="75000"/>
                  </a:schemeClr>
                </a:solidFill>
                <a:latin typeface="Arial" panose="020B0604020202020204" pitchFamily="34" charset="0"/>
                <a:cs typeface="Arial" panose="020B0604020202020204" pitchFamily="34" charset="0"/>
              </a:rPr>
              <a:t>proiect</a:t>
            </a:r>
            <a:r>
              <a:rPr lang="ro-RO" sz="2000" b="1" dirty="0" smtClean="0">
                <a:solidFill>
                  <a:schemeClr val="accent1">
                    <a:lumMod val="75000"/>
                  </a:schemeClr>
                </a:solidFill>
                <a:latin typeface="Arial" panose="020B0604020202020204" pitchFamily="34" charset="0"/>
                <a:cs typeface="Arial" panose="020B0604020202020204" pitchFamily="34" charset="0"/>
              </a:rPr>
              <a:t/>
            </a:r>
            <a:br>
              <a:rPr lang="ro-RO" sz="2000" b="1" dirty="0" smtClean="0">
                <a:solidFill>
                  <a:schemeClr val="accent1">
                    <a:lumMod val="75000"/>
                  </a:schemeClr>
                </a:solidFill>
                <a:latin typeface="Arial" panose="020B0604020202020204" pitchFamily="34" charset="0"/>
                <a:cs typeface="Arial" panose="020B0604020202020204" pitchFamily="34" charset="0"/>
              </a:rPr>
            </a:br>
            <a:r>
              <a:rPr lang="ro-RO" sz="2000" dirty="0" smtClean="0">
                <a:latin typeface="Arial" panose="020B0604020202020204" pitchFamily="34" charset="0"/>
                <a:cs typeface="Arial" panose="020B0604020202020204" pitchFamily="34" charset="0"/>
              </a:rPr>
              <a:t/>
            </a:r>
            <a:br>
              <a:rPr lang="ro-RO" sz="2000" dirty="0" smtClean="0">
                <a:latin typeface="Arial" panose="020B0604020202020204" pitchFamily="34" charset="0"/>
                <a:cs typeface="Arial" panose="020B0604020202020204" pitchFamily="34" charset="0"/>
              </a:rPr>
            </a:br>
            <a:r>
              <a:rPr lang="ro-RO" sz="1800" dirty="0" smtClean="0">
                <a:latin typeface="Arial" panose="020B0604020202020204" pitchFamily="34" charset="0"/>
                <a:cs typeface="Arial" panose="020B0604020202020204" pitchFamily="34" charset="0"/>
              </a:rPr>
              <a:t>Indicatori prestabiliti de rezultat:</a:t>
            </a:r>
            <a:r>
              <a:rPr lang="ro-RO" sz="2000" dirty="0" smtClean="0">
                <a:latin typeface="Arial" panose="020B0604020202020204" pitchFamily="34" charset="0"/>
                <a:cs typeface="Arial" panose="020B0604020202020204" pitchFamily="34" charset="0"/>
              </a:rPr>
              <a:t/>
            </a:r>
            <a:br>
              <a:rPr lang="ro-RO" sz="20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ro-RO" sz="1100" dirty="0" smtClean="0"/>
              <a:t/>
            </a:r>
            <a:br>
              <a:rPr lang="ro-RO" sz="1100" dirty="0" smtClean="0"/>
            </a:br>
            <a:endParaRPr lang="ro-RO" sz="1100" kern="50" dirty="0">
              <a:effectLst/>
              <a:latin typeface="Arial" panose="020B0604020202020204" pitchFamily="34" charset="0"/>
              <a:ea typeface="Calibri" panose="020F0502020204030204" pitchFamily="34" charset="0"/>
              <a:cs typeface="Arial" panose="020B0604020202020204"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46275" y="502796"/>
            <a:ext cx="8721725" cy="1146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 name="Subtitle 2"/>
          <p:cNvSpPr txBox="1">
            <a:spLocks/>
          </p:cNvSpPr>
          <p:nvPr/>
        </p:nvSpPr>
        <p:spPr>
          <a:xfrm>
            <a:off x="1735137" y="5257801"/>
            <a:ext cx="9144000" cy="376084"/>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5000"/>
              </a:lnSpc>
              <a:spcBef>
                <a:spcPts val="0"/>
              </a:spcBef>
            </a:pP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Investim</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în</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dezvoltare</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durabilă</a:t>
            </a:r>
            <a:endParaRPr lang="en-US" sz="3600" kern="50" dirty="0" smtClean="0">
              <a:latin typeface="Calibri" panose="020F0502020204030204" pitchFamily="34" charset="0"/>
              <a:ea typeface="Calibri" panose="020F0502020204030204" pitchFamily="34" charset="0"/>
              <a:cs typeface="Arial" panose="020B0604020202020204" pitchFamily="34" charset="0"/>
            </a:endParaRPr>
          </a:p>
          <a:p>
            <a:pPr>
              <a:lnSpc>
                <a:spcPct val="105000"/>
              </a:lnSpc>
              <a:spcBef>
                <a:spcPts val="0"/>
              </a:spcBef>
              <a:tabLst>
                <a:tab pos="2581275" algn="l"/>
              </a:tabLst>
            </a:pPr>
            <a:r>
              <a:rPr lang="en-GB" sz="3600" kern="50" dirty="0" smtClean="0">
                <a:latin typeface="Arial" panose="020B0604020202020204" pitchFamily="34" charset="0"/>
                <a:ea typeface="Calibri" panose="020F0502020204030204" pitchFamily="34" charset="0"/>
                <a:cs typeface="Arial" panose="020B0604020202020204" pitchFamily="34" charset="0"/>
              </a:rPr>
              <a:t>Program </a:t>
            </a:r>
            <a:r>
              <a:rPr lang="en-GB" sz="3600" kern="50" dirty="0" err="1" smtClean="0">
                <a:latin typeface="Arial" panose="020B0604020202020204" pitchFamily="34" charset="0"/>
                <a:ea typeface="Calibri" panose="020F0502020204030204" pitchFamily="34" charset="0"/>
                <a:cs typeface="Arial" panose="020B0604020202020204" pitchFamily="34" charset="0"/>
              </a:rPr>
              <a:t>cofinanțat</a:t>
            </a:r>
            <a:r>
              <a:rPr lang="en-GB" sz="3600" kern="50" dirty="0" smtClean="0">
                <a:latin typeface="Arial" panose="020B0604020202020204" pitchFamily="34" charset="0"/>
                <a:ea typeface="Calibri" panose="020F0502020204030204" pitchFamily="34" charset="0"/>
                <a:cs typeface="Arial" panose="020B0604020202020204" pitchFamily="34" charset="0"/>
              </a:rPr>
              <a:t> din </a:t>
            </a:r>
            <a:r>
              <a:rPr lang="en-GB" sz="3600" kern="50" dirty="0" err="1" smtClean="0">
                <a:latin typeface="Arial" panose="020B0604020202020204" pitchFamily="34" charset="0"/>
                <a:ea typeface="Calibri" panose="020F0502020204030204" pitchFamily="34" charset="0"/>
                <a:cs typeface="Arial" panose="020B0604020202020204" pitchFamily="34" charset="0"/>
              </a:rPr>
              <a:t>Fondul</a:t>
            </a:r>
            <a:r>
              <a:rPr lang="en-GB" sz="3600" kern="50" dirty="0" smtClean="0">
                <a:latin typeface="Arial" panose="020B0604020202020204" pitchFamily="34" charset="0"/>
                <a:ea typeface="Calibri" panose="020F0502020204030204" pitchFamily="34" charset="0"/>
                <a:cs typeface="Arial" panose="020B0604020202020204" pitchFamily="34" charset="0"/>
              </a:rPr>
              <a:t> Social European </a:t>
            </a:r>
            <a:r>
              <a:rPr lang="en-GB" sz="3600" kern="50" dirty="0" err="1" smtClean="0">
                <a:latin typeface="Arial" panose="020B0604020202020204" pitchFamily="34" charset="0"/>
                <a:ea typeface="Calibri" panose="020F0502020204030204" pitchFamily="34" charset="0"/>
                <a:cs typeface="Arial" panose="020B0604020202020204" pitchFamily="34" charset="0"/>
              </a:rPr>
              <a:t>prin</a:t>
            </a:r>
            <a:r>
              <a:rPr lang="en-GB" sz="3600" kern="50" dirty="0" smtClean="0">
                <a:latin typeface="Arial" panose="020B0604020202020204" pitchFamily="34" charset="0"/>
                <a:ea typeface="Calibri" panose="020F0502020204030204" pitchFamily="34" charset="0"/>
                <a:cs typeface="Arial" panose="020B0604020202020204" pitchFamily="34" charset="0"/>
              </a:rPr>
              <a:t> </a:t>
            </a:r>
            <a:r>
              <a:rPr lang="en-GB" sz="3600" kern="50" dirty="0" err="1" smtClean="0">
                <a:latin typeface="Arial" panose="020B0604020202020204" pitchFamily="34" charset="0"/>
                <a:ea typeface="Calibri" panose="020F0502020204030204" pitchFamily="34" charset="0"/>
                <a:cs typeface="Arial" panose="020B0604020202020204" pitchFamily="34" charset="0"/>
              </a:rPr>
              <a:t>Programul</a:t>
            </a:r>
            <a:r>
              <a:rPr lang="en-GB" sz="3600" kern="50" dirty="0" smtClean="0">
                <a:latin typeface="Arial" panose="020B0604020202020204" pitchFamily="34" charset="0"/>
                <a:ea typeface="Calibri" panose="020F0502020204030204" pitchFamily="34" charset="0"/>
                <a:cs typeface="Arial" panose="020B0604020202020204" pitchFamily="34" charset="0"/>
              </a:rPr>
              <a:t> </a:t>
            </a:r>
            <a:r>
              <a:rPr lang="en-GB" sz="3600" kern="50" dirty="0" err="1" smtClean="0">
                <a:latin typeface="Arial" panose="020B0604020202020204" pitchFamily="34" charset="0"/>
                <a:ea typeface="Calibri" panose="020F0502020204030204" pitchFamily="34" charset="0"/>
                <a:cs typeface="Arial" panose="020B0604020202020204" pitchFamily="34" charset="0"/>
              </a:rPr>
              <a:t>Operațional</a:t>
            </a:r>
            <a:r>
              <a:rPr lang="en-GB" sz="3600" kern="50" dirty="0" smtClean="0">
                <a:latin typeface="Arial" panose="020B0604020202020204" pitchFamily="34" charset="0"/>
                <a:ea typeface="Calibri" panose="020F0502020204030204" pitchFamily="34" charset="0"/>
                <a:cs typeface="Arial" panose="020B0604020202020204" pitchFamily="34" charset="0"/>
              </a:rPr>
              <a:t> Capital </a:t>
            </a:r>
            <a:r>
              <a:rPr lang="en-GB" sz="3600" kern="50" dirty="0" err="1" smtClean="0">
                <a:latin typeface="Arial" panose="020B0604020202020204" pitchFamily="34" charset="0"/>
                <a:ea typeface="Calibri" panose="020F0502020204030204" pitchFamily="34" charset="0"/>
                <a:cs typeface="Arial" panose="020B0604020202020204" pitchFamily="34" charset="0"/>
              </a:rPr>
              <a:t>Uman</a:t>
            </a:r>
            <a:r>
              <a:rPr lang="en-GB" sz="3600" kern="50" dirty="0" smtClean="0">
                <a:latin typeface="Arial" panose="020B0604020202020204" pitchFamily="34" charset="0"/>
                <a:ea typeface="Calibri" panose="020F0502020204030204" pitchFamily="34" charset="0"/>
                <a:cs typeface="Arial" panose="020B0604020202020204" pitchFamily="34" charset="0"/>
              </a:rPr>
              <a:t> 2014-2020</a:t>
            </a:r>
            <a:endParaRPr lang="en-US" sz="3600" kern="50" dirty="0" smtClean="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10" name="Picture 9"/>
          <p:cNvPicPr>
            <a:picLocks noChangeAspect="1"/>
          </p:cNvPicPr>
          <p:nvPr/>
        </p:nvPicPr>
        <p:blipFill>
          <a:blip r:embed="rId3"/>
          <a:stretch>
            <a:fillRect/>
          </a:stretch>
        </p:blipFill>
        <p:spPr>
          <a:xfrm>
            <a:off x="5883321" y="5583051"/>
            <a:ext cx="742857" cy="914286"/>
          </a:xfrm>
          <a:prstGeom prst="rect">
            <a:avLst/>
          </a:prstGeom>
        </p:spPr>
      </p:pic>
      <p:pic>
        <p:nvPicPr>
          <p:cNvPr id="4" name="Picture 3"/>
          <p:cNvPicPr>
            <a:picLocks noChangeAspect="1"/>
          </p:cNvPicPr>
          <p:nvPr/>
        </p:nvPicPr>
        <p:blipFill>
          <a:blip r:embed="rId4"/>
          <a:stretch>
            <a:fillRect/>
          </a:stretch>
        </p:blipFill>
        <p:spPr>
          <a:xfrm>
            <a:off x="2268183" y="2721558"/>
            <a:ext cx="7655635" cy="2382560"/>
          </a:xfrm>
          <a:prstGeom prst="rect">
            <a:avLst/>
          </a:prstGeom>
        </p:spPr>
      </p:pic>
    </p:spTree>
    <p:extLst>
      <p:ext uri="{BB962C8B-B14F-4D97-AF65-F5344CB8AC3E}">
        <p14:creationId xmlns:p14="http://schemas.microsoft.com/office/powerpoint/2010/main" val="19009018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2796" y="1828800"/>
            <a:ext cx="10366409" cy="3301465"/>
          </a:xfrm>
        </p:spPr>
        <p:txBody>
          <a:bodyPr anchor="t">
            <a:normAutofit/>
          </a:bodyPr>
          <a:lstStyle/>
          <a:p>
            <a:pPr marL="0" indent="0" algn="l"/>
            <a:r>
              <a:rPr lang="en-US" sz="2000" b="1" dirty="0" err="1" smtClean="0">
                <a:solidFill>
                  <a:schemeClr val="accent1">
                    <a:lumMod val="75000"/>
                  </a:schemeClr>
                </a:solidFill>
                <a:latin typeface="Arial" panose="020B0604020202020204" pitchFamily="34" charset="0"/>
                <a:cs typeface="Arial" panose="020B0604020202020204" pitchFamily="34" charset="0"/>
              </a:rPr>
              <a:t>Obiectivele</a:t>
            </a:r>
            <a:r>
              <a:rPr lang="en-US" sz="2000" b="1" dirty="0" smtClean="0">
                <a:solidFill>
                  <a:schemeClr val="accent1">
                    <a:lumMod val="75000"/>
                  </a:schemeClr>
                </a:solidFill>
                <a:latin typeface="Arial" panose="020B0604020202020204" pitchFamily="34" charset="0"/>
                <a:cs typeface="Arial" panose="020B0604020202020204" pitchFamily="34" charset="0"/>
              </a:rPr>
              <a:t> </a:t>
            </a:r>
            <a:r>
              <a:rPr lang="en-US" sz="2000" b="1" dirty="0" err="1" smtClean="0">
                <a:solidFill>
                  <a:schemeClr val="accent1">
                    <a:lumMod val="75000"/>
                  </a:schemeClr>
                </a:solidFill>
                <a:latin typeface="Arial" panose="020B0604020202020204" pitchFamily="34" charset="0"/>
                <a:cs typeface="Arial" panose="020B0604020202020204" pitchFamily="34" charset="0"/>
              </a:rPr>
              <a:t>specifice</a:t>
            </a:r>
            <a:r>
              <a:rPr lang="en-US" sz="2000" b="1" dirty="0" smtClean="0">
                <a:solidFill>
                  <a:schemeClr val="accent1">
                    <a:lumMod val="75000"/>
                  </a:schemeClr>
                </a:solidFill>
                <a:latin typeface="Arial" panose="020B0604020202020204" pitchFamily="34" charset="0"/>
                <a:cs typeface="Arial" panose="020B0604020202020204" pitchFamily="34" charset="0"/>
              </a:rPr>
              <a:t> ale </a:t>
            </a:r>
            <a:r>
              <a:rPr lang="en-US" sz="2000" b="1" dirty="0" err="1" smtClean="0">
                <a:solidFill>
                  <a:schemeClr val="accent1">
                    <a:lumMod val="75000"/>
                  </a:schemeClr>
                </a:solidFill>
                <a:latin typeface="Arial" panose="020B0604020202020204" pitchFamily="34" charset="0"/>
                <a:cs typeface="Arial" panose="020B0604020202020204" pitchFamily="34" charset="0"/>
              </a:rPr>
              <a:t>proiectului</a:t>
            </a:r>
            <a:r>
              <a:rPr lang="ro-RO" sz="2000" b="1" dirty="0" smtClean="0">
                <a:solidFill>
                  <a:schemeClr val="accent1">
                    <a:lumMod val="75000"/>
                  </a:schemeClr>
                </a:solidFill>
                <a:latin typeface="Arial" panose="020B0604020202020204" pitchFamily="34" charset="0"/>
                <a:cs typeface="Arial" panose="020B0604020202020204" pitchFamily="34" charset="0"/>
              </a:rPr>
              <a:t/>
            </a:r>
            <a:br>
              <a:rPr lang="ro-RO" sz="2000" b="1" dirty="0" smtClean="0">
                <a:solidFill>
                  <a:schemeClr val="accent1">
                    <a:lumMod val="75000"/>
                  </a:schemeClr>
                </a:solidFill>
                <a:latin typeface="Arial" panose="020B0604020202020204" pitchFamily="34" charset="0"/>
                <a:cs typeface="Arial" panose="020B0604020202020204" pitchFamily="34" charset="0"/>
              </a:rPr>
            </a:br>
            <a:r>
              <a:rPr lang="ro-RO" sz="2000" dirty="0" smtClean="0">
                <a:solidFill>
                  <a:schemeClr val="accent1">
                    <a:lumMod val="75000"/>
                  </a:schemeClr>
                </a:solidFill>
                <a:latin typeface="Arial" panose="020B0604020202020204" pitchFamily="34" charset="0"/>
                <a:cs typeface="Arial" panose="020B0604020202020204" pitchFamily="34" charset="0"/>
              </a:rPr>
              <a:t/>
            </a:r>
            <a:br>
              <a:rPr lang="ro-RO" sz="2000" dirty="0" smtClean="0">
                <a:solidFill>
                  <a:schemeClr val="accent1">
                    <a:lumMod val="75000"/>
                  </a:schemeClr>
                </a:solidFill>
                <a:latin typeface="Arial" panose="020B0604020202020204" pitchFamily="34" charset="0"/>
                <a:cs typeface="Arial" panose="020B0604020202020204" pitchFamily="34" charset="0"/>
              </a:rPr>
            </a:br>
            <a:r>
              <a:rPr lang="en-US" sz="1800" b="1" dirty="0" smtClean="0">
                <a:solidFill>
                  <a:schemeClr val="accent1">
                    <a:lumMod val="75000"/>
                  </a:schemeClr>
                </a:solidFill>
                <a:latin typeface="Arial" panose="020B0604020202020204" pitchFamily="34" charset="0"/>
                <a:cs typeface="Arial" panose="020B0604020202020204" pitchFamily="34" charset="0"/>
              </a:rPr>
              <a:t>OS1</a:t>
            </a:r>
            <a:r>
              <a:rPr lang="en-US" sz="1800" dirty="0" smtClean="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Dezvoltarea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capacitatilor</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antreprenoriale</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pentru</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persoane</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fizice</a:t>
            </a:r>
            <a:r>
              <a:rPr lang="en-US" sz="1800" dirty="0">
                <a:latin typeface="Arial" panose="020B0604020202020204" pitchFamily="34" charset="0"/>
                <a:cs typeface="Arial" panose="020B0604020202020204" pitchFamily="34" charset="0"/>
              </a:rPr>
              <a:t> care </a:t>
            </a:r>
            <a:r>
              <a:rPr lang="en-US" sz="1800" dirty="0" err="1">
                <a:latin typeface="Arial" panose="020B0604020202020204" pitchFamily="34" charset="0"/>
                <a:cs typeface="Arial" panose="020B0604020202020204" pitchFamily="34" charset="0"/>
              </a:rPr>
              <a:t>intentioneaza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sa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infiinteze</a:t>
            </a:r>
            <a:r>
              <a:rPr lang="en-US" sz="1800" dirty="0">
                <a:latin typeface="Arial" panose="020B0604020202020204" pitchFamily="34" charset="0"/>
                <a:cs typeface="Arial" panose="020B0604020202020204" pitchFamily="34" charset="0"/>
              </a:rPr>
              <a:t> o </a:t>
            </a:r>
            <a:r>
              <a:rPr lang="en-US" sz="1800" dirty="0" err="1">
                <a:latin typeface="Arial" panose="020B0604020202020204" pitchFamily="34" charset="0"/>
                <a:cs typeface="Arial" panose="020B0604020202020204" pitchFamily="34" charset="0"/>
              </a:rPr>
              <a:t>afacere</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prin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furnizarea</a:t>
            </a:r>
            <a:r>
              <a:rPr lang="en-US" sz="1800" dirty="0">
                <a:latin typeface="Arial" panose="020B0604020202020204" pitchFamily="34" charset="0"/>
                <a:cs typeface="Arial" panose="020B0604020202020204" pitchFamily="34" charset="0"/>
              </a:rPr>
              <a:t> de </a:t>
            </a:r>
            <a:r>
              <a:rPr lang="en-US" sz="1800" dirty="0" err="1">
                <a:latin typeface="Arial" panose="020B0604020202020204" pitchFamily="34" charset="0"/>
                <a:cs typeface="Arial" panose="020B0604020202020204" pitchFamily="34" charset="0"/>
              </a:rPr>
              <a:t>cursuri</a:t>
            </a:r>
            <a:r>
              <a:rPr lang="en-US" sz="1800" dirty="0">
                <a:latin typeface="Arial" panose="020B0604020202020204" pitchFamily="34" charset="0"/>
                <a:cs typeface="Arial" panose="020B0604020202020204" pitchFamily="34" charset="0"/>
              </a:rPr>
              <a:t> de </a:t>
            </a:r>
            <a:r>
              <a:rPr lang="en-US" sz="1800" dirty="0" err="1">
                <a:latin typeface="Arial" panose="020B0604020202020204" pitchFamily="34" charset="0"/>
                <a:cs typeface="Arial" panose="020B0604020202020204" pitchFamily="34" charset="0"/>
              </a:rPr>
              <a:t>formare</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profesionala</a:t>
            </a:r>
            <a:r>
              <a:rPr lang="en-US" sz="1800" dirty="0">
                <a:latin typeface="Arial" panose="020B0604020202020204" pitchFamily="34" charset="0"/>
                <a:cs typeface="Arial" panose="020B0604020202020204" pitchFamily="34" charset="0"/>
              </a:rPr>
              <a:t> in </a:t>
            </a:r>
            <a:r>
              <a:rPr lang="en-US" sz="1800" dirty="0" err="1">
                <a:latin typeface="Arial" panose="020B0604020202020204" pitchFamily="34" charset="0"/>
                <a:cs typeface="Arial" panose="020B0604020202020204" pitchFamily="34" charset="0"/>
              </a:rPr>
              <a:t>domeniul</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competentelor</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antreprenoriale</a:t>
            </a:r>
            <a:r>
              <a:rPr lang="en-US" sz="1800" dirty="0">
                <a:latin typeface="Arial" panose="020B0604020202020204" pitchFamily="34" charset="0"/>
                <a:cs typeface="Arial" panose="020B0604020202020204" pitchFamily="34" charset="0"/>
              </a:rPr>
              <a:t>. In </a:t>
            </a:r>
            <a:r>
              <a:rPr lang="en-US" sz="1800" dirty="0" err="1">
                <a:latin typeface="Arial" panose="020B0604020202020204" pitchFamily="34" charset="0"/>
                <a:cs typeface="Arial" panose="020B0604020202020204" pitchFamily="34" charset="0"/>
              </a:rPr>
              <a:t>acest</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sens</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proiectul</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isi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propune</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organizarea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unui</a:t>
            </a:r>
            <a:r>
              <a:rPr lang="en-US" sz="1800" dirty="0">
                <a:latin typeface="Arial" panose="020B0604020202020204" pitchFamily="34" charset="0"/>
                <a:cs typeface="Arial" panose="020B0604020202020204" pitchFamily="34" charset="0"/>
              </a:rPr>
              <a:t> curs de </a:t>
            </a:r>
            <a:r>
              <a:rPr lang="en-US" sz="1800" dirty="0" err="1">
                <a:latin typeface="Arial" panose="020B0604020202020204" pitchFamily="34" charset="0"/>
                <a:cs typeface="Arial" panose="020B0604020202020204" pitchFamily="34" charset="0"/>
              </a:rPr>
              <a:t>competente</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antreprenoriale</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pentru</a:t>
            </a:r>
            <a:r>
              <a:rPr lang="en-US" sz="1800" dirty="0">
                <a:latin typeface="Arial" panose="020B0604020202020204" pitchFamily="34" charset="0"/>
                <a:cs typeface="Arial" panose="020B0604020202020204" pitchFamily="34" charset="0"/>
              </a:rPr>
              <a:t> 350 de </a:t>
            </a:r>
            <a:r>
              <a:rPr lang="en-US" sz="1800" dirty="0" err="1">
                <a:latin typeface="Arial" panose="020B0604020202020204" pitchFamily="34" charset="0"/>
                <a:cs typeface="Arial" panose="020B0604020202020204" pitchFamily="34" charset="0"/>
              </a:rPr>
              <a:t>persoane</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membri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ai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Grupului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Tinta</a:t>
            </a:r>
            <a:r>
              <a:rPr lang="en-US" sz="1800" dirty="0">
                <a:latin typeface="Arial" panose="020B0604020202020204" pitchFamily="34" charset="0"/>
                <a:cs typeface="Arial" panose="020B0604020202020204" pitchFamily="34" charset="0"/>
              </a:rPr>
              <a:t>. Se </a:t>
            </a:r>
            <a:r>
              <a:rPr lang="en-US" sz="1800" dirty="0" err="1">
                <a:latin typeface="Arial" panose="020B0604020202020204" pitchFamily="34" charset="0"/>
                <a:cs typeface="Arial" panose="020B0604020202020204" pitchFamily="34" charset="0"/>
              </a:rPr>
              <a:t>prevede</a:t>
            </a:r>
            <a:r>
              <a:rPr lang="en-US" sz="1800" dirty="0">
                <a:latin typeface="Arial" panose="020B0604020202020204" pitchFamily="34" charset="0"/>
                <a:cs typeface="Arial" panose="020B0604020202020204" pitchFamily="34" charset="0"/>
              </a:rPr>
              <a:t> ca minim 300 </a:t>
            </a:r>
            <a:r>
              <a:rPr lang="en-US" sz="1800" dirty="0" err="1">
                <a:latin typeface="Arial" panose="020B0604020202020204" pitchFamily="34" charset="0"/>
                <a:cs typeface="Arial" panose="020B0604020202020204" pitchFamily="34" charset="0"/>
              </a:rPr>
              <a:t>dintre</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aceste</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persoane</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sa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obtina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certificat</a:t>
            </a:r>
            <a:r>
              <a:rPr lang="en-US" sz="1800" dirty="0">
                <a:latin typeface="Arial" panose="020B0604020202020204" pitchFamily="34" charset="0"/>
                <a:cs typeface="Arial" panose="020B0604020202020204" pitchFamily="34" charset="0"/>
              </a:rPr>
              <a:t> de </a:t>
            </a:r>
            <a:r>
              <a:rPr lang="en-US" sz="1800" dirty="0" err="1">
                <a:latin typeface="Arial" panose="020B0604020202020204" pitchFamily="34" charset="0"/>
                <a:cs typeface="Arial" panose="020B0604020202020204" pitchFamily="34" charset="0"/>
              </a:rPr>
              <a:t>absolvire</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recunoscut</a:t>
            </a:r>
            <a:r>
              <a:rPr lang="en-US" sz="1800" dirty="0">
                <a:latin typeface="Arial" panose="020B0604020202020204" pitchFamily="34" charset="0"/>
                <a:cs typeface="Arial" panose="020B0604020202020204" pitchFamily="34" charset="0"/>
              </a:rPr>
              <a:t> de ANC. In </a:t>
            </a:r>
            <a:r>
              <a:rPr lang="en-US" sz="1800" dirty="0" err="1">
                <a:latin typeface="Arial" panose="020B0604020202020204" pitchFamily="34" charset="0"/>
                <a:cs typeface="Arial" panose="020B0604020202020204" pitchFamily="34" charset="0"/>
              </a:rPr>
              <a:t>cadrul</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acestui</a:t>
            </a:r>
            <a:r>
              <a:rPr lang="en-US" sz="1800" dirty="0">
                <a:latin typeface="Arial" panose="020B0604020202020204" pitchFamily="34" charset="0"/>
                <a:cs typeface="Arial" panose="020B0604020202020204" pitchFamily="34" charset="0"/>
              </a:rPr>
              <a:t> curs </a:t>
            </a:r>
            <a:r>
              <a:rPr lang="en-US" sz="1800" dirty="0" err="1">
                <a:latin typeface="Arial" panose="020B0604020202020204" pitchFamily="34" charset="0"/>
                <a:cs typeface="Arial" panose="020B0604020202020204" pitchFamily="34" charset="0"/>
              </a:rPr>
              <a:t>membrii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Grupului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Tinta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vor</a:t>
            </a:r>
            <a:r>
              <a:rPr lang="en-US" sz="1800" dirty="0">
                <a:latin typeface="Arial" panose="020B0604020202020204" pitchFamily="34" charset="0"/>
                <a:cs typeface="Arial" panose="020B0604020202020204" pitchFamily="34" charset="0"/>
              </a:rPr>
              <a:t> fi </a:t>
            </a:r>
            <a:r>
              <a:rPr lang="en-US" sz="1800" dirty="0" err="1">
                <a:latin typeface="Arial" panose="020B0604020202020204" pitchFamily="34" charset="0"/>
                <a:cs typeface="Arial" panose="020B0604020202020204" pitchFamily="34" charset="0"/>
              </a:rPr>
              <a:t>instruiti</a:t>
            </a:r>
            <a:r>
              <a:rPr lang="en-US" sz="1800" dirty="0">
                <a:latin typeface="Arial" panose="020B0604020202020204" pitchFamily="34" charset="0"/>
                <a:cs typeface="Arial" panose="020B0604020202020204" pitchFamily="34" charset="0"/>
              </a:rPr>
              <a:t> in </a:t>
            </a:r>
            <a:r>
              <a:rPr lang="en-US" sz="1800" dirty="0" err="1">
                <a:latin typeface="Arial" panose="020B0604020202020204" pitchFamily="34" charset="0"/>
                <a:cs typeface="Arial" panose="020B0604020202020204" pitchFamily="34" charset="0"/>
              </a:rPr>
              <a:t>vederea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intocmirii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unui</a:t>
            </a:r>
            <a:r>
              <a:rPr lang="en-US" sz="1800" dirty="0">
                <a:latin typeface="Arial" panose="020B0604020202020204" pitchFamily="34" charset="0"/>
                <a:cs typeface="Arial" panose="020B0604020202020204" pitchFamily="34" charset="0"/>
              </a:rPr>
              <a:t> Plan de </a:t>
            </a:r>
            <a:r>
              <a:rPr lang="en-US" sz="1800" dirty="0" err="1">
                <a:latin typeface="Arial" panose="020B0604020202020204" pitchFamily="34" charset="0"/>
                <a:cs typeface="Arial" panose="020B0604020202020204" pitchFamily="34" charset="0"/>
              </a:rPr>
              <a:t>Afaceri</a:t>
            </a:r>
            <a:r>
              <a:rPr lang="en-US" sz="1800" dirty="0">
                <a:latin typeface="Arial" panose="020B0604020202020204" pitchFamily="34" charset="0"/>
                <a:cs typeface="Arial" panose="020B0604020202020204" pitchFamily="34" charset="0"/>
              </a:rPr>
              <a:t> in </a:t>
            </a:r>
            <a:r>
              <a:rPr lang="en-US" sz="1800" dirty="0" err="1">
                <a:latin typeface="Arial" panose="020B0604020202020204" pitchFamily="34" charset="0"/>
                <a:cs typeface="Arial" panose="020B0604020202020204" pitchFamily="34" charset="0"/>
              </a:rPr>
              <a:t>conformitate</a:t>
            </a:r>
            <a:r>
              <a:rPr lang="en-US" sz="1800" dirty="0">
                <a:latin typeface="Arial" panose="020B0604020202020204" pitchFamily="34" charset="0"/>
                <a:cs typeface="Arial" panose="020B0604020202020204" pitchFamily="34" charset="0"/>
              </a:rPr>
              <a:t> cu </a:t>
            </a:r>
            <a:r>
              <a:rPr lang="en-US" sz="1800" dirty="0" err="1">
                <a:latin typeface="Arial" panose="020B0604020202020204" pitchFamily="34" charset="0"/>
                <a:cs typeface="Arial" panose="020B0604020202020204" pitchFamily="34" charset="0"/>
              </a:rPr>
              <a:t>cerintele</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specificate</a:t>
            </a:r>
            <a:r>
              <a:rPr lang="en-US" sz="1800" dirty="0">
                <a:latin typeface="Arial" panose="020B0604020202020204" pitchFamily="34" charset="0"/>
                <a:cs typeface="Arial" panose="020B0604020202020204" pitchFamily="34" charset="0"/>
              </a:rPr>
              <a:t> in </a:t>
            </a:r>
            <a:r>
              <a:rPr lang="en-US" sz="1800" dirty="0" err="1">
                <a:latin typeface="Arial" panose="020B0604020202020204" pitchFamily="34" charset="0"/>
                <a:cs typeface="Arial" panose="020B0604020202020204" pitchFamily="34" charset="0"/>
              </a:rPr>
              <a:t>Ghidul</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Solicitantului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si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pentru</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gestionarea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intreprinderilor</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nou</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infiintate</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Astfel</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membrii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Grupului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Tinta</a:t>
            </a:r>
            <a:r>
              <a:rPr lang="en-US" sz="1800" dirty="0">
                <a:latin typeface="Arial" panose="020B0604020202020204" pitchFamily="34" charset="0"/>
                <a:cs typeface="Arial" panose="020B0604020202020204" pitchFamily="34" charset="0"/>
              </a:rPr>
              <a:t> se </a:t>
            </a:r>
            <a:r>
              <a:rPr lang="en-US" sz="1800" dirty="0" err="1">
                <a:latin typeface="Arial" panose="020B0604020202020204" pitchFamily="34" charset="0"/>
                <a:cs typeface="Arial" panose="020B0604020202020204" pitchFamily="34" charset="0"/>
              </a:rPr>
              <a:t>vor</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putea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inscrie</a:t>
            </a:r>
            <a:r>
              <a:rPr lang="en-US" sz="1800" dirty="0">
                <a:latin typeface="Arial" panose="020B0604020202020204" pitchFamily="34" charset="0"/>
                <a:cs typeface="Arial" panose="020B0604020202020204" pitchFamily="34" charset="0"/>
              </a:rPr>
              <a:t> la </a:t>
            </a:r>
            <a:r>
              <a:rPr lang="en-US" sz="1800" dirty="0" err="1">
                <a:latin typeface="Arial" panose="020B0604020202020204" pitchFamily="34" charset="0"/>
                <a:cs typeface="Arial" panose="020B0604020202020204" pitchFamily="34" charset="0"/>
              </a:rPr>
              <a:t>Competitia</a:t>
            </a:r>
            <a:r>
              <a:rPr lang="en-US" sz="1800" dirty="0">
                <a:latin typeface="Arial" panose="020B0604020202020204" pitchFamily="34" charset="0"/>
                <a:cs typeface="Arial" panose="020B0604020202020204" pitchFamily="34" charset="0"/>
              </a:rPr>
              <a:t> de </a:t>
            </a:r>
            <a:r>
              <a:rPr lang="en-US" sz="1800" dirty="0" err="1">
                <a:latin typeface="Arial" panose="020B0604020202020204" pitchFamily="34" charset="0"/>
                <a:cs typeface="Arial" panose="020B0604020202020204" pitchFamily="34" charset="0"/>
              </a:rPr>
              <a:t>Planuri</a:t>
            </a:r>
            <a:r>
              <a:rPr lang="en-US" sz="1800" dirty="0">
                <a:latin typeface="Arial" panose="020B0604020202020204" pitchFamily="34" charset="0"/>
                <a:cs typeface="Arial" panose="020B0604020202020204" pitchFamily="34" charset="0"/>
              </a:rPr>
              <a:t> de </a:t>
            </a:r>
            <a:r>
              <a:rPr lang="en-US" sz="1800" dirty="0" err="1">
                <a:latin typeface="Arial" panose="020B0604020202020204" pitchFamily="34" charset="0"/>
                <a:cs typeface="Arial" panose="020B0604020202020204" pitchFamily="34" charset="0"/>
              </a:rPr>
              <a:t>Afaceri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ce</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vor</a:t>
            </a:r>
            <a:r>
              <a:rPr lang="en-US" sz="1800" dirty="0">
                <a:latin typeface="Arial" panose="020B0604020202020204" pitchFamily="34" charset="0"/>
                <a:cs typeface="Arial" panose="020B0604020202020204" pitchFamily="34" charset="0"/>
              </a:rPr>
              <a:t> fi evaluate </a:t>
            </a:r>
            <a:r>
              <a:rPr lang="en-US" sz="1800" dirty="0" err="1">
                <a:latin typeface="Arial" panose="020B0604020202020204" pitchFamily="34" charset="0"/>
                <a:cs typeface="Arial" panose="020B0604020202020204" pitchFamily="34" charset="0"/>
              </a:rPr>
              <a:t>si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selectate</a:t>
            </a:r>
            <a:r>
              <a:rPr lang="en-US" sz="1800" dirty="0">
                <a:latin typeface="Arial" panose="020B0604020202020204" pitchFamily="34" charset="0"/>
                <a:cs typeface="Arial" panose="020B0604020202020204" pitchFamily="34" charset="0"/>
              </a:rPr>
              <a:t> in </a:t>
            </a:r>
            <a:r>
              <a:rPr lang="en-US" sz="1800" dirty="0" err="1">
                <a:latin typeface="Arial" panose="020B0604020202020204" pitchFamily="34" charset="0"/>
                <a:cs typeface="Arial" panose="020B0604020202020204" pitchFamily="34" charset="0"/>
              </a:rPr>
              <a:t>vederea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finantarii</a:t>
            </a:r>
            <a:r>
              <a:rPr lang="en-US" sz="1800" dirty="0">
                <a:latin typeface="Arial" panose="020B0604020202020204" pitchFamily="34" charset="0"/>
                <a:cs typeface="Arial" panose="020B0604020202020204" pitchFamily="34" charset="0"/>
              </a:rPr>
              <a:t>.</a:t>
            </a: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endParaRPr lang="ro-RO" sz="1100" kern="50" dirty="0">
              <a:effectLst/>
              <a:latin typeface="Arial" panose="020B0604020202020204" pitchFamily="34" charset="0"/>
              <a:ea typeface="Calibri" panose="020F0502020204030204" pitchFamily="34" charset="0"/>
              <a:cs typeface="Arial" panose="020B0604020202020204"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46275" y="502796"/>
            <a:ext cx="8721725" cy="1146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 name="Subtitle 2"/>
          <p:cNvSpPr txBox="1">
            <a:spLocks/>
          </p:cNvSpPr>
          <p:nvPr/>
        </p:nvSpPr>
        <p:spPr>
          <a:xfrm>
            <a:off x="1735137" y="5257801"/>
            <a:ext cx="9144000" cy="376084"/>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5000"/>
              </a:lnSpc>
              <a:spcBef>
                <a:spcPts val="0"/>
              </a:spcBef>
            </a:pP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Investim</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în</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dezvoltare</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durabilă</a:t>
            </a:r>
            <a:endParaRPr lang="en-US" sz="3600" kern="50" dirty="0" smtClean="0">
              <a:latin typeface="Calibri" panose="020F0502020204030204" pitchFamily="34" charset="0"/>
              <a:ea typeface="Calibri" panose="020F0502020204030204" pitchFamily="34" charset="0"/>
              <a:cs typeface="Arial" panose="020B0604020202020204" pitchFamily="34" charset="0"/>
            </a:endParaRPr>
          </a:p>
          <a:p>
            <a:pPr>
              <a:lnSpc>
                <a:spcPct val="105000"/>
              </a:lnSpc>
              <a:spcBef>
                <a:spcPts val="0"/>
              </a:spcBef>
              <a:tabLst>
                <a:tab pos="2581275" algn="l"/>
              </a:tabLst>
            </a:pPr>
            <a:r>
              <a:rPr lang="en-GB" sz="3600" kern="50" dirty="0" smtClean="0">
                <a:latin typeface="Arial" panose="020B0604020202020204" pitchFamily="34" charset="0"/>
                <a:ea typeface="Calibri" panose="020F0502020204030204" pitchFamily="34" charset="0"/>
                <a:cs typeface="Arial" panose="020B0604020202020204" pitchFamily="34" charset="0"/>
              </a:rPr>
              <a:t>Program </a:t>
            </a:r>
            <a:r>
              <a:rPr lang="en-GB" sz="3600" kern="50" dirty="0" err="1" smtClean="0">
                <a:latin typeface="Arial" panose="020B0604020202020204" pitchFamily="34" charset="0"/>
                <a:ea typeface="Calibri" panose="020F0502020204030204" pitchFamily="34" charset="0"/>
                <a:cs typeface="Arial" panose="020B0604020202020204" pitchFamily="34" charset="0"/>
              </a:rPr>
              <a:t>cofinanțat</a:t>
            </a:r>
            <a:r>
              <a:rPr lang="en-GB" sz="3600" kern="50" dirty="0" smtClean="0">
                <a:latin typeface="Arial" panose="020B0604020202020204" pitchFamily="34" charset="0"/>
                <a:ea typeface="Calibri" panose="020F0502020204030204" pitchFamily="34" charset="0"/>
                <a:cs typeface="Arial" panose="020B0604020202020204" pitchFamily="34" charset="0"/>
              </a:rPr>
              <a:t> din </a:t>
            </a:r>
            <a:r>
              <a:rPr lang="en-GB" sz="3600" kern="50" dirty="0" err="1" smtClean="0">
                <a:latin typeface="Arial" panose="020B0604020202020204" pitchFamily="34" charset="0"/>
                <a:ea typeface="Calibri" panose="020F0502020204030204" pitchFamily="34" charset="0"/>
                <a:cs typeface="Arial" panose="020B0604020202020204" pitchFamily="34" charset="0"/>
              </a:rPr>
              <a:t>Fondul</a:t>
            </a:r>
            <a:r>
              <a:rPr lang="en-GB" sz="3600" kern="50" dirty="0" smtClean="0">
                <a:latin typeface="Arial" panose="020B0604020202020204" pitchFamily="34" charset="0"/>
                <a:ea typeface="Calibri" panose="020F0502020204030204" pitchFamily="34" charset="0"/>
                <a:cs typeface="Arial" panose="020B0604020202020204" pitchFamily="34" charset="0"/>
              </a:rPr>
              <a:t> Social European </a:t>
            </a:r>
            <a:r>
              <a:rPr lang="en-GB" sz="3600" kern="50" dirty="0" err="1" smtClean="0">
                <a:latin typeface="Arial" panose="020B0604020202020204" pitchFamily="34" charset="0"/>
                <a:ea typeface="Calibri" panose="020F0502020204030204" pitchFamily="34" charset="0"/>
                <a:cs typeface="Arial" panose="020B0604020202020204" pitchFamily="34" charset="0"/>
              </a:rPr>
              <a:t>prin</a:t>
            </a:r>
            <a:r>
              <a:rPr lang="en-GB" sz="3600" kern="50" dirty="0" smtClean="0">
                <a:latin typeface="Arial" panose="020B0604020202020204" pitchFamily="34" charset="0"/>
                <a:ea typeface="Calibri" panose="020F0502020204030204" pitchFamily="34" charset="0"/>
                <a:cs typeface="Arial" panose="020B0604020202020204" pitchFamily="34" charset="0"/>
              </a:rPr>
              <a:t> </a:t>
            </a:r>
            <a:r>
              <a:rPr lang="en-GB" sz="3600" kern="50" dirty="0" err="1" smtClean="0">
                <a:latin typeface="Arial" panose="020B0604020202020204" pitchFamily="34" charset="0"/>
                <a:ea typeface="Calibri" panose="020F0502020204030204" pitchFamily="34" charset="0"/>
                <a:cs typeface="Arial" panose="020B0604020202020204" pitchFamily="34" charset="0"/>
              </a:rPr>
              <a:t>Programul</a:t>
            </a:r>
            <a:r>
              <a:rPr lang="en-GB" sz="3600" kern="50" dirty="0" smtClean="0">
                <a:latin typeface="Arial" panose="020B0604020202020204" pitchFamily="34" charset="0"/>
                <a:ea typeface="Calibri" panose="020F0502020204030204" pitchFamily="34" charset="0"/>
                <a:cs typeface="Arial" panose="020B0604020202020204" pitchFamily="34" charset="0"/>
              </a:rPr>
              <a:t> </a:t>
            </a:r>
            <a:r>
              <a:rPr lang="en-GB" sz="3600" kern="50" dirty="0" err="1" smtClean="0">
                <a:latin typeface="Arial" panose="020B0604020202020204" pitchFamily="34" charset="0"/>
                <a:ea typeface="Calibri" panose="020F0502020204030204" pitchFamily="34" charset="0"/>
                <a:cs typeface="Arial" panose="020B0604020202020204" pitchFamily="34" charset="0"/>
              </a:rPr>
              <a:t>Operațional</a:t>
            </a:r>
            <a:r>
              <a:rPr lang="en-GB" sz="3600" kern="50" dirty="0" smtClean="0">
                <a:latin typeface="Arial" panose="020B0604020202020204" pitchFamily="34" charset="0"/>
                <a:ea typeface="Calibri" panose="020F0502020204030204" pitchFamily="34" charset="0"/>
                <a:cs typeface="Arial" panose="020B0604020202020204" pitchFamily="34" charset="0"/>
              </a:rPr>
              <a:t> Capital </a:t>
            </a:r>
            <a:r>
              <a:rPr lang="en-GB" sz="3600" kern="50" dirty="0" err="1" smtClean="0">
                <a:latin typeface="Arial" panose="020B0604020202020204" pitchFamily="34" charset="0"/>
                <a:ea typeface="Calibri" panose="020F0502020204030204" pitchFamily="34" charset="0"/>
                <a:cs typeface="Arial" panose="020B0604020202020204" pitchFamily="34" charset="0"/>
              </a:rPr>
              <a:t>Uman</a:t>
            </a:r>
            <a:r>
              <a:rPr lang="en-GB" sz="3600" kern="50" dirty="0" smtClean="0">
                <a:latin typeface="Arial" panose="020B0604020202020204" pitchFamily="34" charset="0"/>
                <a:ea typeface="Calibri" panose="020F0502020204030204" pitchFamily="34" charset="0"/>
                <a:cs typeface="Arial" panose="020B0604020202020204" pitchFamily="34" charset="0"/>
              </a:rPr>
              <a:t> 2014-2020</a:t>
            </a:r>
            <a:endParaRPr lang="en-US" sz="3600" kern="50" dirty="0" smtClean="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10" name="Picture 9"/>
          <p:cNvPicPr>
            <a:picLocks noChangeAspect="1"/>
          </p:cNvPicPr>
          <p:nvPr/>
        </p:nvPicPr>
        <p:blipFill>
          <a:blip r:embed="rId3"/>
          <a:stretch>
            <a:fillRect/>
          </a:stretch>
        </p:blipFill>
        <p:spPr>
          <a:xfrm>
            <a:off x="5883321" y="5583051"/>
            <a:ext cx="742857" cy="914286"/>
          </a:xfrm>
          <a:prstGeom prst="rect">
            <a:avLst/>
          </a:prstGeom>
        </p:spPr>
      </p:pic>
    </p:spTree>
    <p:extLst>
      <p:ext uri="{BB962C8B-B14F-4D97-AF65-F5344CB8AC3E}">
        <p14:creationId xmlns:p14="http://schemas.microsoft.com/office/powerpoint/2010/main" val="31860245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2796" y="1828800"/>
            <a:ext cx="10366409" cy="3301465"/>
          </a:xfrm>
        </p:spPr>
        <p:txBody>
          <a:bodyPr anchor="t">
            <a:normAutofit/>
          </a:bodyPr>
          <a:lstStyle/>
          <a:p>
            <a:pPr marL="0" indent="0" algn="l"/>
            <a:r>
              <a:rPr lang="en-US" sz="2000" b="1" dirty="0" err="1" smtClean="0">
                <a:solidFill>
                  <a:schemeClr val="accent1">
                    <a:lumMod val="75000"/>
                  </a:schemeClr>
                </a:solidFill>
                <a:latin typeface="Arial" panose="020B0604020202020204" pitchFamily="34" charset="0"/>
                <a:cs typeface="Arial" panose="020B0604020202020204" pitchFamily="34" charset="0"/>
              </a:rPr>
              <a:t>Obiectivele</a:t>
            </a:r>
            <a:r>
              <a:rPr lang="en-US" sz="2000" b="1" dirty="0" smtClean="0">
                <a:solidFill>
                  <a:schemeClr val="accent1">
                    <a:lumMod val="75000"/>
                  </a:schemeClr>
                </a:solidFill>
                <a:latin typeface="Arial" panose="020B0604020202020204" pitchFamily="34" charset="0"/>
                <a:cs typeface="Arial" panose="020B0604020202020204" pitchFamily="34" charset="0"/>
              </a:rPr>
              <a:t> </a:t>
            </a:r>
            <a:r>
              <a:rPr lang="en-US" sz="2000" b="1" dirty="0" err="1" smtClean="0">
                <a:solidFill>
                  <a:schemeClr val="accent1">
                    <a:lumMod val="75000"/>
                  </a:schemeClr>
                </a:solidFill>
                <a:latin typeface="Arial" panose="020B0604020202020204" pitchFamily="34" charset="0"/>
                <a:cs typeface="Arial" panose="020B0604020202020204" pitchFamily="34" charset="0"/>
              </a:rPr>
              <a:t>specifice</a:t>
            </a:r>
            <a:r>
              <a:rPr lang="en-US" sz="2000" b="1" dirty="0" smtClean="0">
                <a:solidFill>
                  <a:schemeClr val="accent1">
                    <a:lumMod val="75000"/>
                  </a:schemeClr>
                </a:solidFill>
                <a:latin typeface="Arial" panose="020B0604020202020204" pitchFamily="34" charset="0"/>
                <a:cs typeface="Arial" panose="020B0604020202020204" pitchFamily="34" charset="0"/>
              </a:rPr>
              <a:t> ale </a:t>
            </a:r>
            <a:r>
              <a:rPr lang="en-US" sz="2000" b="1" dirty="0" err="1" smtClean="0">
                <a:solidFill>
                  <a:schemeClr val="accent1">
                    <a:lumMod val="75000"/>
                  </a:schemeClr>
                </a:solidFill>
                <a:latin typeface="Arial" panose="020B0604020202020204" pitchFamily="34" charset="0"/>
                <a:cs typeface="Arial" panose="020B0604020202020204" pitchFamily="34" charset="0"/>
              </a:rPr>
              <a:t>proiectului</a:t>
            </a:r>
            <a:r>
              <a:rPr lang="ro-RO" sz="2000" b="1" dirty="0" smtClean="0">
                <a:solidFill>
                  <a:schemeClr val="accent1">
                    <a:lumMod val="75000"/>
                  </a:schemeClr>
                </a:solidFill>
                <a:latin typeface="Arial" panose="020B0604020202020204" pitchFamily="34" charset="0"/>
                <a:cs typeface="Arial" panose="020B0604020202020204" pitchFamily="34" charset="0"/>
              </a:rPr>
              <a:t/>
            </a:r>
            <a:br>
              <a:rPr lang="ro-RO" sz="2000" b="1" dirty="0" smtClean="0">
                <a:solidFill>
                  <a:schemeClr val="accent1">
                    <a:lumMod val="75000"/>
                  </a:schemeClr>
                </a:solidFill>
                <a:latin typeface="Arial" panose="020B0604020202020204" pitchFamily="34" charset="0"/>
                <a:cs typeface="Arial" panose="020B0604020202020204" pitchFamily="34" charset="0"/>
              </a:rPr>
            </a:br>
            <a:r>
              <a:rPr lang="ro-RO" sz="2000" dirty="0" smtClean="0">
                <a:solidFill>
                  <a:schemeClr val="accent1">
                    <a:lumMod val="75000"/>
                  </a:schemeClr>
                </a:solidFill>
                <a:latin typeface="Arial" panose="020B0604020202020204" pitchFamily="34" charset="0"/>
                <a:cs typeface="Arial" panose="020B0604020202020204" pitchFamily="34" charset="0"/>
              </a:rPr>
              <a:t/>
            </a:r>
            <a:br>
              <a:rPr lang="ro-RO" sz="2000" dirty="0" smtClean="0">
                <a:solidFill>
                  <a:schemeClr val="accent1">
                    <a:lumMod val="75000"/>
                  </a:schemeClr>
                </a:solidFill>
                <a:latin typeface="Arial" panose="020B0604020202020204" pitchFamily="34" charset="0"/>
                <a:cs typeface="Arial" panose="020B0604020202020204" pitchFamily="34" charset="0"/>
              </a:rPr>
            </a:br>
            <a:r>
              <a:rPr lang="en-US" sz="1800" b="1" dirty="0" smtClean="0">
                <a:solidFill>
                  <a:schemeClr val="accent1">
                    <a:lumMod val="75000"/>
                  </a:schemeClr>
                </a:solidFill>
                <a:latin typeface="Arial" panose="020B0604020202020204" pitchFamily="34" charset="0"/>
                <a:cs typeface="Arial" panose="020B0604020202020204" pitchFamily="34" charset="0"/>
              </a:rPr>
              <a:t>OS2</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Sprijinirea</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infiintarii</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si</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dezvoltarii</a:t>
            </a:r>
            <a:r>
              <a:rPr lang="en-US" sz="1800" dirty="0" smtClean="0">
                <a:latin typeface="Arial" panose="020B0604020202020204" pitchFamily="34" charset="0"/>
                <a:cs typeface="Arial" panose="020B0604020202020204" pitchFamily="34" charset="0"/>
              </a:rPr>
              <a:t> de </a:t>
            </a:r>
            <a:r>
              <a:rPr lang="en-US" sz="1800" dirty="0" err="1" smtClean="0">
                <a:latin typeface="Arial" panose="020B0604020202020204" pitchFamily="34" charset="0"/>
                <a:cs typeface="Arial" panose="020B0604020202020204" pitchFamily="34" charset="0"/>
              </a:rPr>
              <a:t>noi</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firme</a:t>
            </a:r>
            <a:r>
              <a:rPr lang="en-US" sz="1800" dirty="0" smtClean="0">
                <a:latin typeface="Arial" panose="020B0604020202020204" pitchFamily="34" charset="0"/>
                <a:cs typeface="Arial" panose="020B0604020202020204" pitchFamily="34" charset="0"/>
              </a:rPr>
              <a:t> cu </a:t>
            </a:r>
            <a:r>
              <a:rPr lang="en-US" sz="1800" dirty="0" err="1" smtClean="0">
                <a:latin typeface="Arial" panose="020B0604020202020204" pitchFamily="34" charset="0"/>
                <a:cs typeface="Arial" panose="020B0604020202020204" pitchFamily="34" charset="0"/>
              </a:rPr>
              <a:t>profil</a:t>
            </a:r>
            <a:r>
              <a:rPr lang="en-US" sz="1800" dirty="0" smtClean="0">
                <a:latin typeface="Arial" panose="020B0604020202020204" pitchFamily="34" charset="0"/>
                <a:cs typeface="Arial" panose="020B0604020202020204" pitchFamily="34" charset="0"/>
              </a:rPr>
              <a:t> non-</a:t>
            </a:r>
            <a:r>
              <a:rPr lang="en-US" sz="1800" dirty="0" err="1" smtClean="0">
                <a:latin typeface="Arial" panose="020B0604020202020204" pitchFamily="34" charset="0"/>
                <a:cs typeface="Arial" panose="020B0604020202020204" pitchFamily="34" charset="0"/>
              </a:rPr>
              <a:t>agricol</a:t>
            </a:r>
            <a:r>
              <a:rPr lang="en-US" sz="1800" dirty="0" smtClean="0">
                <a:latin typeface="Arial" panose="020B0604020202020204" pitchFamily="34" charset="0"/>
                <a:cs typeface="Arial" panose="020B0604020202020204" pitchFamily="34" charset="0"/>
              </a:rPr>
              <a:t> in </a:t>
            </a:r>
            <a:r>
              <a:rPr lang="en-US" sz="1800" dirty="0" err="1" smtClean="0">
                <a:latin typeface="Arial" panose="020B0604020202020204" pitchFamily="34" charset="0"/>
                <a:cs typeface="Arial" panose="020B0604020202020204" pitchFamily="34" charset="0"/>
              </a:rPr>
              <a:t>mediul</a:t>
            </a:r>
            <a:r>
              <a:rPr lang="en-US" sz="1800" dirty="0" smtClean="0">
                <a:latin typeface="Arial" panose="020B0604020202020204" pitchFamily="34" charset="0"/>
                <a:cs typeface="Arial" panose="020B0604020202020204" pitchFamily="34" charset="0"/>
              </a:rPr>
              <a:t> urban </a:t>
            </a:r>
            <a:r>
              <a:rPr lang="en-US" sz="1800" dirty="0" err="1" smtClean="0">
                <a:latin typeface="Arial" panose="020B0604020202020204" pitchFamily="34" charset="0"/>
                <a:cs typeface="Arial" panose="020B0604020202020204" pitchFamily="34" charset="0"/>
              </a:rPr>
              <a:t>si</a:t>
            </a:r>
            <a:r>
              <a:rPr lang="en-US" sz="1800" dirty="0" smtClean="0">
                <a:latin typeface="Arial" panose="020B0604020202020204" pitchFamily="34" charset="0"/>
                <a:cs typeface="Arial" panose="020B0604020202020204" pitchFamily="34" charset="0"/>
              </a:rPr>
              <a:t> a </a:t>
            </a:r>
            <a:r>
              <a:rPr lang="en-US" sz="1800" dirty="0" err="1" smtClean="0">
                <a:latin typeface="Arial" panose="020B0604020202020204" pitchFamily="34" charset="0"/>
                <a:cs typeface="Arial" panose="020B0604020202020204" pitchFamily="34" charset="0"/>
              </a:rPr>
              <a:t>crearii</a:t>
            </a:r>
            <a:r>
              <a:rPr lang="en-US" sz="1800" dirty="0" smtClean="0">
                <a:latin typeface="Arial" panose="020B0604020202020204" pitchFamily="34" charset="0"/>
                <a:cs typeface="Arial" panose="020B0604020202020204" pitchFamily="34" charset="0"/>
              </a:rPr>
              <a:t> de </a:t>
            </a:r>
            <a:r>
              <a:rPr lang="en-US" sz="1800" dirty="0" err="1" smtClean="0">
                <a:latin typeface="Arial" panose="020B0604020202020204" pitchFamily="34" charset="0"/>
                <a:cs typeface="Arial" panose="020B0604020202020204" pitchFamily="34" charset="0"/>
              </a:rPr>
              <a:t>noi</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locuri</a:t>
            </a:r>
            <a:r>
              <a:rPr lang="en-US" sz="1800" dirty="0" smtClean="0">
                <a:latin typeface="Arial" panose="020B0604020202020204" pitchFamily="34" charset="0"/>
                <a:cs typeface="Arial" panose="020B0604020202020204" pitchFamily="34" charset="0"/>
              </a:rPr>
              <a:t> de </a:t>
            </a:r>
            <a:r>
              <a:rPr lang="en-US" sz="1800" dirty="0" err="1" smtClean="0">
                <a:latin typeface="Arial" panose="020B0604020202020204" pitchFamily="34" charset="0"/>
                <a:cs typeface="Arial" panose="020B0604020202020204" pitchFamily="34" charset="0"/>
              </a:rPr>
              <a:t>munca</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Proiectul</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isi</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propune</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selectia</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unui</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numar</a:t>
            </a:r>
            <a:r>
              <a:rPr lang="en-US" sz="1800" dirty="0" smtClean="0">
                <a:latin typeface="Arial" panose="020B0604020202020204" pitchFamily="34" charset="0"/>
                <a:cs typeface="Arial" panose="020B0604020202020204" pitchFamily="34" charset="0"/>
              </a:rPr>
              <a:t> de 42 de </a:t>
            </a:r>
            <a:r>
              <a:rPr lang="en-US" sz="1800" dirty="0" err="1" smtClean="0">
                <a:latin typeface="Arial" panose="020B0604020202020204" pitchFamily="34" charset="0"/>
                <a:cs typeface="Arial" panose="020B0604020202020204" pitchFamily="34" charset="0"/>
              </a:rPr>
              <a:t>Planuri</a:t>
            </a:r>
            <a:r>
              <a:rPr lang="en-US" sz="1800" dirty="0" smtClean="0">
                <a:latin typeface="Arial" panose="020B0604020202020204" pitchFamily="34" charset="0"/>
                <a:cs typeface="Arial" panose="020B0604020202020204" pitchFamily="34" charset="0"/>
              </a:rPr>
              <a:t> de </a:t>
            </a:r>
            <a:r>
              <a:rPr lang="en-US" sz="1800" dirty="0" err="1" smtClean="0">
                <a:latin typeface="Arial" panose="020B0604020202020204" pitchFamily="34" charset="0"/>
                <a:cs typeface="Arial" panose="020B0604020202020204" pitchFamily="34" charset="0"/>
              </a:rPr>
              <a:t>Afaceri</a:t>
            </a:r>
            <a:r>
              <a:rPr lang="en-US" sz="1800" dirty="0" smtClean="0">
                <a:latin typeface="Arial" panose="020B0604020202020204" pitchFamily="34" charset="0"/>
                <a:cs typeface="Arial" panose="020B0604020202020204" pitchFamily="34" charset="0"/>
              </a:rPr>
              <a:t> in </a:t>
            </a:r>
            <a:r>
              <a:rPr lang="en-US" sz="1800" dirty="0" err="1" smtClean="0">
                <a:latin typeface="Arial" panose="020B0604020202020204" pitchFamily="34" charset="0"/>
                <a:cs typeface="Arial" panose="020B0604020202020204" pitchFamily="34" charset="0"/>
              </a:rPr>
              <a:t>cadrul</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unei</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competitii</a:t>
            </a:r>
            <a:r>
              <a:rPr lang="en-US" sz="1800" dirty="0" smtClean="0">
                <a:latin typeface="Arial" panose="020B0604020202020204" pitchFamily="34" charset="0"/>
                <a:cs typeface="Arial" panose="020B0604020202020204" pitchFamily="34" charset="0"/>
              </a:rPr>
              <a:t> la care se </a:t>
            </a:r>
            <a:r>
              <a:rPr lang="en-US" sz="1800" dirty="0" err="1" smtClean="0">
                <a:latin typeface="Arial" panose="020B0604020202020204" pitchFamily="34" charset="0"/>
                <a:cs typeface="Arial" panose="020B0604020202020204" pitchFamily="34" charset="0"/>
              </a:rPr>
              <a:t>vor</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inscrie</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absolventii</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cursului</a:t>
            </a:r>
            <a:r>
              <a:rPr lang="en-US" sz="1800" dirty="0" smtClean="0">
                <a:latin typeface="Arial" panose="020B0604020202020204" pitchFamily="34" charset="0"/>
                <a:cs typeface="Arial" panose="020B0604020202020204" pitchFamily="34" charset="0"/>
              </a:rPr>
              <a:t> de </a:t>
            </a:r>
            <a:r>
              <a:rPr lang="en-US" sz="1800" dirty="0" err="1" smtClean="0">
                <a:latin typeface="Arial" panose="020B0604020202020204" pitchFamily="34" charset="0"/>
                <a:cs typeface="Arial" panose="020B0604020202020204" pitchFamily="34" charset="0"/>
              </a:rPr>
              <a:t>competente</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antreprenoriale</a:t>
            </a:r>
            <a:r>
              <a:rPr lang="en-US" sz="1800" dirty="0" smtClean="0">
                <a:latin typeface="Arial" panose="020B0604020202020204" pitchFamily="34" charset="0"/>
                <a:cs typeface="Arial" panose="020B0604020202020204" pitchFamily="34" charset="0"/>
              </a:rPr>
              <a:t> (38 de </a:t>
            </a:r>
            <a:r>
              <a:rPr lang="en-US" sz="1800" dirty="0" err="1" smtClean="0">
                <a:latin typeface="Arial" panose="020B0604020202020204" pitchFamily="34" charset="0"/>
                <a:cs typeface="Arial" panose="020B0604020202020204" pitchFamily="34" charset="0"/>
              </a:rPr>
              <a:t>planuri</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selectate</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dar</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si</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persoane</a:t>
            </a:r>
            <a:r>
              <a:rPr lang="en-US" sz="1800" dirty="0" smtClean="0">
                <a:latin typeface="Arial" panose="020B0604020202020204" pitchFamily="34" charset="0"/>
                <a:cs typeface="Arial" panose="020B0604020202020204" pitchFamily="34" charset="0"/>
              </a:rPr>
              <a:t> din </a:t>
            </a:r>
            <a:r>
              <a:rPr lang="en-US" sz="1800" dirty="0" err="1" smtClean="0">
                <a:latin typeface="Arial" panose="020B0604020202020204" pitchFamily="34" charset="0"/>
                <a:cs typeface="Arial" panose="020B0604020202020204" pitchFamily="34" charset="0"/>
              </a:rPr>
              <a:t>publicul</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larg</a:t>
            </a:r>
            <a:r>
              <a:rPr lang="en-US" sz="1800" dirty="0" smtClean="0">
                <a:latin typeface="Arial" panose="020B0604020202020204" pitchFamily="34" charset="0"/>
                <a:cs typeface="Arial" panose="020B0604020202020204" pitchFamily="34" charset="0"/>
              </a:rPr>
              <a:t> (4 </a:t>
            </a:r>
            <a:r>
              <a:rPr lang="en-US" sz="1800" dirty="0" err="1" smtClean="0">
                <a:latin typeface="Arial" panose="020B0604020202020204" pitchFamily="34" charset="0"/>
                <a:cs typeface="Arial" panose="020B0604020202020204" pitchFamily="34" charset="0"/>
              </a:rPr>
              <a:t>planuri</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selectate</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Pentru</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cele</a:t>
            </a:r>
            <a:r>
              <a:rPr lang="en-US" sz="1800" dirty="0" smtClean="0">
                <a:latin typeface="Arial" panose="020B0604020202020204" pitchFamily="34" charset="0"/>
                <a:cs typeface="Arial" panose="020B0604020202020204" pitchFamily="34" charset="0"/>
              </a:rPr>
              <a:t> 42 de </a:t>
            </a:r>
            <a:r>
              <a:rPr lang="en-US" sz="1800" dirty="0" err="1" smtClean="0">
                <a:latin typeface="Arial" panose="020B0604020202020204" pitchFamily="34" charset="0"/>
                <a:cs typeface="Arial" panose="020B0604020202020204" pitchFamily="34" charset="0"/>
              </a:rPr>
              <a:t>Planuri</a:t>
            </a:r>
            <a:r>
              <a:rPr lang="en-US" sz="1800" dirty="0" smtClean="0">
                <a:latin typeface="Arial" panose="020B0604020202020204" pitchFamily="34" charset="0"/>
                <a:cs typeface="Arial" panose="020B0604020202020204" pitchFamily="34" charset="0"/>
              </a:rPr>
              <a:t> de </a:t>
            </a:r>
            <a:r>
              <a:rPr lang="en-US" sz="1800" dirty="0" err="1" smtClean="0">
                <a:latin typeface="Arial" panose="020B0604020202020204" pitchFamily="34" charset="0"/>
                <a:cs typeface="Arial" panose="020B0604020202020204" pitchFamily="34" charset="0"/>
              </a:rPr>
              <a:t>Afaceri</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selectate</a:t>
            </a:r>
            <a:r>
              <a:rPr lang="en-US" sz="1800" dirty="0" smtClean="0">
                <a:latin typeface="Arial" panose="020B0604020202020204" pitchFamily="34" charset="0"/>
                <a:cs typeface="Arial" panose="020B0604020202020204" pitchFamily="34" charset="0"/>
              </a:rPr>
              <a:t> se </a:t>
            </a:r>
            <a:r>
              <a:rPr lang="en-US" sz="1800" dirty="0" err="1" smtClean="0">
                <a:latin typeface="Arial" panose="020B0604020202020204" pitchFamily="34" charset="0"/>
                <a:cs typeface="Arial" panose="020B0604020202020204" pitchFamily="34" charset="0"/>
              </a:rPr>
              <a:t>vor</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acorda</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subventii</a:t>
            </a:r>
            <a:r>
              <a:rPr lang="en-US" sz="1800" dirty="0" smtClean="0">
                <a:latin typeface="Arial" panose="020B0604020202020204" pitchFamily="34" charset="0"/>
                <a:cs typeface="Arial" panose="020B0604020202020204" pitchFamily="34" charset="0"/>
              </a:rPr>
              <a:t> in </a:t>
            </a:r>
            <a:r>
              <a:rPr lang="en-US" sz="1800" dirty="0" err="1" smtClean="0">
                <a:latin typeface="Arial" panose="020B0604020202020204" pitchFamily="34" charset="0"/>
                <a:cs typeface="Arial" panose="020B0604020202020204" pitchFamily="34" charset="0"/>
              </a:rPr>
              <a:t>suma</a:t>
            </a:r>
            <a:r>
              <a:rPr lang="en-US" sz="1800" dirty="0" smtClean="0">
                <a:latin typeface="Arial" panose="020B0604020202020204" pitchFamily="34" charset="0"/>
                <a:cs typeface="Arial" panose="020B0604020202020204" pitchFamily="34" charset="0"/>
              </a:rPr>
              <a:t> de </a:t>
            </a:r>
            <a:r>
              <a:rPr lang="en-US" sz="1800" dirty="0" err="1" smtClean="0">
                <a:latin typeface="Arial" panose="020B0604020202020204" pitchFamily="34" charset="0"/>
                <a:cs typeface="Arial" panose="020B0604020202020204" pitchFamily="34" charset="0"/>
              </a:rPr>
              <a:t>pana</a:t>
            </a:r>
            <a:r>
              <a:rPr lang="en-US" sz="1800" dirty="0" smtClean="0">
                <a:latin typeface="Arial" panose="020B0604020202020204" pitchFamily="34" charset="0"/>
                <a:cs typeface="Arial" panose="020B0604020202020204" pitchFamily="34" charset="0"/>
              </a:rPr>
              <a:t> la 40.000 euro, in </a:t>
            </a:r>
            <a:r>
              <a:rPr lang="en-US" sz="1800" dirty="0" err="1" smtClean="0">
                <a:latin typeface="Arial" panose="020B0604020202020204" pitchFamily="34" charset="0"/>
                <a:cs typeface="Arial" panose="020B0604020202020204" pitchFamily="34" charset="0"/>
              </a:rPr>
              <a:t>doua</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transe</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transa</a:t>
            </a:r>
            <a:r>
              <a:rPr lang="en-US" sz="1800" dirty="0" smtClean="0">
                <a:latin typeface="Arial" panose="020B0604020202020204" pitchFamily="34" charset="0"/>
                <a:cs typeface="Arial" panose="020B0604020202020204" pitchFamily="34" charset="0"/>
              </a:rPr>
              <a:t> a </a:t>
            </a:r>
            <a:r>
              <a:rPr lang="en-US" sz="1800" dirty="0" err="1" smtClean="0">
                <a:latin typeface="Arial" panose="020B0604020202020204" pitchFamily="34" charset="0"/>
                <a:cs typeface="Arial" panose="020B0604020202020204" pitchFamily="34" charset="0"/>
              </a:rPr>
              <a:t>doua</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fiind</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conditionata</a:t>
            </a:r>
            <a:r>
              <a:rPr lang="en-US" sz="1800" dirty="0" smtClean="0">
                <a:latin typeface="Arial" panose="020B0604020202020204" pitchFamily="34" charset="0"/>
                <a:cs typeface="Arial" panose="020B0604020202020204" pitchFamily="34" charset="0"/>
              </a:rPr>
              <a:t> de </a:t>
            </a:r>
            <a:r>
              <a:rPr lang="en-US" sz="1800" dirty="0" err="1" smtClean="0">
                <a:latin typeface="Arial" panose="020B0604020202020204" pitchFamily="34" charset="0"/>
                <a:cs typeface="Arial" panose="020B0604020202020204" pitchFamily="34" charset="0"/>
              </a:rPr>
              <a:t>indeplinirea</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criteriilor</a:t>
            </a:r>
            <a:r>
              <a:rPr lang="en-US" sz="1800" dirty="0" smtClean="0">
                <a:latin typeface="Arial" panose="020B0604020202020204" pitchFamily="34" charset="0"/>
                <a:cs typeface="Arial" panose="020B0604020202020204" pitchFamily="34" charset="0"/>
              </a:rPr>
              <a:t> de </a:t>
            </a:r>
            <a:r>
              <a:rPr lang="en-US" sz="1800" dirty="0" err="1" smtClean="0">
                <a:latin typeface="Arial" panose="020B0604020202020204" pitchFamily="34" charset="0"/>
                <a:cs typeface="Arial" panose="020B0604020202020204" pitchFamily="34" charset="0"/>
              </a:rPr>
              <a:t>performanta</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impuse</a:t>
            </a:r>
            <a:r>
              <a:rPr lang="en-US" sz="1800" dirty="0" smtClean="0">
                <a:latin typeface="Arial" panose="020B0604020202020204" pitchFamily="34" charset="0"/>
                <a:cs typeface="Arial" panose="020B0604020202020204" pitchFamily="34" charset="0"/>
              </a:rPr>
              <a:t> de </a:t>
            </a:r>
            <a:r>
              <a:rPr lang="en-US" sz="1800" dirty="0" err="1" smtClean="0">
                <a:latin typeface="Arial" panose="020B0604020202020204" pitchFamily="34" charset="0"/>
                <a:cs typeface="Arial" panose="020B0604020202020204" pitchFamily="34" charset="0"/>
              </a:rPr>
              <a:t>Ghidul</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Solicitantului</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Fiecare</a:t>
            </a:r>
            <a:r>
              <a:rPr lang="en-US" sz="1800" dirty="0" smtClean="0">
                <a:latin typeface="Arial" panose="020B0604020202020204" pitchFamily="34" charset="0"/>
                <a:cs typeface="Arial" panose="020B0604020202020204" pitchFamily="34" charset="0"/>
              </a:rPr>
              <a:t> din </a:t>
            </a:r>
            <a:r>
              <a:rPr lang="en-US" sz="1800" dirty="0" err="1" smtClean="0">
                <a:latin typeface="Arial" panose="020B0604020202020204" pitchFamily="34" charset="0"/>
                <a:cs typeface="Arial" panose="020B0604020202020204" pitchFamily="34" charset="0"/>
              </a:rPr>
              <a:t>cele</a:t>
            </a:r>
            <a:r>
              <a:rPr lang="en-US" sz="1800" dirty="0" smtClean="0">
                <a:latin typeface="Arial" panose="020B0604020202020204" pitchFamily="34" charset="0"/>
                <a:cs typeface="Arial" panose="020B0604020202020204" pitchFamily="34" charset="0"/>
              </a:rPr>
              <a:t> 42 de </a:t>
            </a:r>
            <a:r>
              <a:rPr lang="en-US" sz="1800" dirty="0" err="1" smtClean="0">
                <a:latin typeface="Arial" panose="020B0604020202020204" pitchFamily="34" charset="0"/>
                <a:cs typeface="Arial" panose="020B0604020202020204" pitchFamily="34" charset="0"/>
              </a:rPr>
              <a:t>firme</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nou</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infiintate</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trebuie</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sa</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creeze</a:t>
            </a:r>
            <a:r>
              <a:rPr lang="en-US" sz="1800" dirty="0" smtClean="0">
                <a:latin typeface="Arial" panose="020B0604020202020204" pitchFamily="34" charset="0"/>
                <a:cs typeface="Arial" panose="020B0604020202020204" pitchFamily="34" charset="0"/>
              </a:rPr>
              <a:t> minim 2 </a:t>
            </a:r>
            <a:r>
              <a:rPr lang="en-US" sz="1800" dirty="0" err="1" smtClean="0">
                <a:latin typeface="Arial" panose="020B0604020202020204" pitchFamily="34" charset="0"/>
                <a:cs typeface="Arial" panose="020B0604020202020204" pitchFamily="34" charset="0"/>
              </a:rPr>
              <a:t>locuri</a:t>
            </a:r>
            <a:r>
              <a:rPr lang="en-US" sz="1800" dirty="0" smtClean="0">
                <a:latin typeface="Arial" panose="020B0604020202020204" pitchFamily="34" charset="0"/>
                <a:cs typeface="Arial" panose="020B0604020202020204" pitchFamily="34" charset="0"/>
              </a:rPr>
              <a:t> de </a:t>
            </a:r>
            <a:r>
              <a:rPr lang="en-US" sz="1800" dirty="0" err="1" smtClean="0">
                <a:latin typeface="Arial" panose="020B0604020202020204" pitchFamily="34" charset="0"/>
                <a:cs typeface="Arial" panose="020B0604020202020204" pitchFamily="34" charset="0"/>
              </a:rPr>
              <a:t>munca</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respectiv</a:t>
            </a:r>
            <a:r>
              <a:rPr lang="en-US" sz="1800" dirty="0" smtClean="0">
                <a:latin typeface="Arial" panose="020B0604020202020204" pitchFamily="34" charset="0"/>
                <a:cs typeface="Arial" panose="020B0604020202020204" pitchFamily="34" charset="0"/>
              </a:rPr>
              <a:t> minim 84 de </a:t>
            </a:r>
            <a:r>
              <a:rPr lang="en-US" sz="1800" dirty="0" err="1" smtClean="0">
                <a:latin typeface="Arial" panose="020B0604020202020204" pitchFamily="34" charset="0"/>
                <a:cs typeface="Arial" panose="020B0604020202020204" pitchFamily="34" charset="0"/>
              </a:rPr>
              <a:t>noi</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locuri</a:t>
            </a:r>
            <a:r>
              <a:rPr lang="en-US" sz="1800" dirty="0" smtClean="0">
                <a:latin typeface="Arial" panose="020B0604020202020204" pitchFamily="34" charset="0"/>
                <a:cs typeface="Arial" panose="020B0604020202020204" pitchFamily="34" charset="0"/>
              </a:rPr>
              <a:t> de </a:t>
            </a:r>
            <a:r>
              <a:rPr lang="en-US" sz="1800" dirty="0" err="1" smtClean="0">
                <a:latin typeface="Arial" panose="020B0604020202020204" pitchFamily="34" charset="0"/>
                <a:cs typeface="Arial" panose="020B0604020202020204" pitchFamily="34" charset="0"/>
              </a:rPr>
              <a:t>munca</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pe</a:t>
            </a:r>
            <a:r>
              <a:rPr lang="en-US" sz="1800" dirty="0" smtClean="0">
                <a:latin typeface="Arial" panose="020B0604020202020204" pitchFamily="34" charset="0"/>
                <a:cs typeface="Arial" panose="020B0604020202020204" pitchFamily="34" charset="0"/>
              </a:rPr>
              <a:t> care </a:t>
            </a:r>
            <a:r>
              <a:rPr lang="en-US" sz="1800" dirty="0" err="1" smtClean="0">
                <a:latin typeface="Arial" panose="020B0604020202020204" pitchFamily="34" charset="0"/>
                <a:cs typeface="Arial" panose="020B0604020202020204" pitchFamily="34" charset="0"/>
              </a:rPr>
              <a:t>sa</a:t>
            </a:r>
            <a:r>
              <a:rPr lang="en-US" sz="1800" dirty="0" smtClean="0">
                <a:latin typeface="Arial" panose="020B0604020202020204" pitchFamily="34" charset="0"/>
                <a:cs typeface="Arial" panose="020B0604020202020204" pitchFamily="34" charset="0"/>
              </a:rPr>
              <a:t> le </a:t>
            </a:r>
            <a:r>
              <a:rPr lang="en-US" sz="1800" dirty="0" err="1" smtClean="0">
                <a:latin typeface="Arial" panose="020B0604020202020204" pitchFamily="34" charset="0"/>
                <a:cs typeface="Arial" panose="020B0604020202020204" pitchFamily="34" charset="0"/>
              </a:rPr>
              <a:t>sustina</a:t>
            </a:r>
            <a:r>
              <a:rPr lang="en-US" sz="1800" dirty="0" smtClean="0">
                <a:latin typeface="Arial" panose="020B0604020202020204" pitchFamily="34" charset="0"/>
                <a:cs typeface="Arial" panose="020B0604020202020204" pitchFamily="34" charset="0"/>
              </a:rPr>
              <a:t> minim 6 </a:t>
            </a:r>
            <a:r>
              <a:rPr lang="en-US" sz="1800" dirty="0" err="1" smtClean="0">
                <a:latin typeface="Arial" panose="020B0604020202020204" pitchFamily="34" charset="0"/>
                <a:cs typeface="Arial" panose="020B0604020202020204" pitchFamily="34" charset="0"/>
              </a:rPr>
              <a:t>luni</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dupa</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terminarea</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sprijinului</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formare</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mentorat</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finantare</a:t>
            </a:r>
            <a:r>
              <a:rPr lang="en-US" sz="1800" dirty="0" smtClean="0">
                <a:latin typeface="Arial" panose="020B0604020202020204" pitchFamily="34" charset="0"/>
                <a:cs typeface="Arial" panose="020B0604020202020204" pitchFamily="34" charset="0"/>
              </a:rPr>
              <a:t> </a:t>
            </a:r>
            <a:r>
              <a:rPr lang="en-US" sz="1800" dirty="0" err="1" smtClean="0">
                <a:latin typeface="Arial" panose="020B0604020202020204" pitchFamily="34" charset="0"/>
                <a:cs typeface="Arial" panose="020B0604020202020204" pitchFamily="34" charset="0"/>
              </a:rPr>
              <a:t>etc</a:t>
            </a:r>
            <a:r>
              <a:rPr lang="en-US" sz="1800" dirty="0" smtClean="0">
                <a:latin typeface="Arial" panose="020B0604020202020204" pitchFamily="34" charset="0"/>
                <a:cs typeface="Arial" panose="020B0604020202020204" pitchFamily="34" charset="0"/>
              </a:rPr>
              <a:t>).</a:t>
            </a: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t>
            </a:r>
            <a:endParaRPr lang="ro-RO" sz="1100" kern="50" dirty="0">
              <a:effectLst/>
              <a:latin typeface="Arial" panose="020B0604020202020204" pitchFamily="34" charset="0"/>
              <a:ea typeface="Calibri" panose="020F0502020204030204" pitchFamily="34" charset="0"/>
              <a:cs typeface="Arial" panose="020B0604020202020204"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46275" y="502796"/>
            <a:ext cx="8721725" cy="1146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 name="Subtitle 2"/>
          <p:cNvSpPr txBox="1">
            <a:spLocks/>
          </p:cNvSpPr>
          <p:nvPr/>
        </p:nvSpPr>
        <p:spPr>
          <a:xfrm>
            <a:off x="1735137" y="5257801"/>
            <a:ext cx="9144000" cy="376084"/>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5000"/>
              </a:lnSpc>
              <a:spcBef>
                <a:spcPts val="0"/>
              </a:spcBef>
            </a:pP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Investim</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în</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dezvoltare</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durabilă</a:t>
            </a:r>
            <a:endParaRPr lang="en-US" sz="3600" kern="50" dirty="0" smtClean="0">
              <a:latin typeface="Calibri" panose="020F0502020204030204" pitchFamily="34" charset="0"/>
              <a:ea typeface="Calibri" panose="020F0502020204030204" pitchFamily="34" charset="0"/>
              <a:cs typeface="Arial" panose="020B0604020202020204" pitchFamily="34" charset="0"/>
            </a:endParaRPr>
          </a:p>
          <a:p>
            <a:pPr>
              <a:lnSpc>
                <a:spcPct val="105000"/>
              </a:lnSpc>
              <a:spcBef>
                <a:spcPts val="0"/>
              </a:spcBef>
              <a:tabLst>
                <a:tab pos="2581275" algn="l"/>
              </a:tabLst>
            </a:pPr>
            <a:r>
              <a:rPr lang="en-GB" sz="3600" kern="50" dirty="0" smtClean="0">
                <a:latin typeface="Arial" panose="020B0604020202020204" pitchFamily="34" charset="0"/>
                <a:ea typeface="Calibri" panose="020F0502020204030204" pitchFamily="34" charset="0"/>
                <a:cs typeface="Arial" panose="020B0604020202020204" pitchFamily="34" charset="0"/>
              </a:rPr>
              <a:t>Program </a:t>
            </a:r>
            <a:r>
              <a:rPr lang="en-GB" sz="3600" kern="50" dirty="0" err="1" smtClean="0">
                <a:latin typeface="Arial" panose="020B0604020202020204" pitchFamily="34" charset="0"/>
                <a:ea typeface="Calibri" panose="020F0502020204030204" pitchFamily="34" charset="0"/>
                <a:cs typeface="Arial" panose="020B0604020202020204" pitchFamily="34" charset="0"/>
              </a:rPr>
              <a:t>cofinanțat</a:t>
            </a:r>
            <a:r>
              <a:rPr lang="en-GB" sz="3600" kern="50" dirty="0" smtClean="0">
                <a:latin typeface="Arial" panose="020B0604020202020204" pitchFamily="34" charset="0"/>
                <a:ea typeface="Calibri" panose="020F0502020204030204" pitchFamily="34" charset="0"/>
                <a:cs typeface="Arial" panose="020B0604020202020204" pitchFamily="34" charset="0"/>
              </a:rPr>
              <a:t> din </a:t>
            </a:r>
            <a:r>
              <a:rPr lang="en-GB" sz="3600" kern="50" dirty="0" err="1" smtClean="0">
                <a:latin typeface="Arial" panose="020B0604020202020204" pitchFamily="34" charset="0"/>
                <a:ea typeface="Calibri" panose="020F0502020204030204" pitchFamily="34" charset="0"/>
                <a:cs typeface="Arial" panose="020B0604020202020204" pitchFamily="34" charset="0"/>
              </a:rPr>
              <a:t>Fondul</a:t>
            </a:r>
            <a:r>
              <a:rPr lang="en-GB" sz="3600" kern="50" dirty="0" smtClean="0">
                <a:latin typeface="Arial" panose="020B0604020202020204" pitchFamily="34" charset="0"/>
                <a:ea typeface="Calibri" panose="020F0502020204030204" pitchFamily="34" charset="0"/>
                <a:cs typeface="Arial" panose="020B0604020202020204" pitchFamily="34" charset="0"/>
              </a:rPr>
              <a:t> Social European </a:t>
            </a:r>
            <a:r>
              <a:rPr lang="en-GB" sz="3600" kern="50" dirty="0" err="1" smtClean="0">
                <a:latin typeface="Arial" panose="020B0604020202020204" pitchFamily="34" charset="0"/>
                <a:ea typeface="Calibri" panose="020F0502020204030204" pitchFamily="34" charset="0"/>
                <a:cs typeface="Arial" panose="020B0604020202020204" pitchFamily="34" charset="0"/>
              </a:rPr>
              <a:t>prin</a:t>
            </a:r>
            <a:r>
              <a:rPr lang="en-GB" sz="3600" kern="50" dirty="0" smtClean="0">
                <a:latin typeface="Arial" panose="020B0604020202020204" pitchFamily="34" charset="0"/>
                <a:ea typeface="Calibri" panose="020F0502020204030204" pitchFamily="34" charset="0"/>
                <a:cs typeface="Arial" panose="020B0604020202020204" pitchFamily="34" charset="0"/>
              </a:rPr>
              <a:t> </a:t>
            </a:r>
            <a:r>
              <a:rPr lang="en-GB" sz="3600" kern="50" dirty="0" err="1" smtClean="0">
                <a:latin typeface="Arial" panose="020B0604020202020204" pitchFamily="34" charset="0"/>
                <a:ea typeface="Calibri" panose="020F0502020204030204" pitchFamily="34" charset="0"/>
                <a:cs typeface="Arial" panose="020B0604020202020204" pitchFamily="34" charset="0"/>
              </a:rPr>
              <a:t>Programul</a:t>
            </a:r>
            <a:r>
              <a:rPr lang="en-GB" sz="3600" kern="50" dirty="0" smtClean="0">
                <a:latin typeface="Arial" panose="020B0604020202020204" pitchFamily="34" charset="0"/>
                <a:ea typeface="Calibri" panose="020F0502020204030204" pitchFamily="34" charset="0"/>
                <a:cs typeface="Arial" panose="020B0604020202020204" pitchFamily="34" charset="0"/>
              </a:rPr>
              <a:t> </a:t>
            </a:r>
            <a:r>
              <a:rPr lang="en-GB" sz="3600" kern="50" dirty="0" err="1" smtClean="0">
                <a:latin typeface="Arial" panose="020B0604020202020204" pitchFamily="34" charset="0"/>
                <a:ea typeface="Calibri" panose="020F0502020204030204" pitchFamily="34" charset="0"/>
                <a:cs typeface="Arial" panose="020B0604020202020204" pitchFamily="34" charset="0"/>
              </a:rPr>
              <a:t>Operațional</a:t>
            </a:r>
            <a:r>
              <a:rPr lang="en-GB" sz="3600" kern="50" dirty="0" smtClean="0">
                <a:latin typeface="Arial" panose="020B0604020202020204" pitchFamily="34" charset="0"/>
                <a:ea typeface="Calibri" panose="020F0502020204030204" pitchFamily="34" charset="0"/>
                <a:cs typeface="Arial" panose="020B0604020202020204" pitchFamily="34" charset="0"/>
              </a:rPr>
              <a:t> Capital </a:t>
            </a:r>
            <a:r>
              <a:rPr lang="en-GB" sz="3600" kern="50" dirty="0" err="1" smtClean="0">
                <a:latin typeface="Arial" panose="020B0604020202020204" pitchFamily="34" charset="0"/>
                <a:ea typeface="Calibri" panose="020F0502020204030204" pitchFamily="34" charset="0"/>
                <a:cs typeface="Arial" panose="020B0604020202020204" pitchFamily="34" charset="0"/>
              </a:rPr>
              <a:t>Uman</a:t>
            </a:r>
            <a:r>
              <a:rPr lang="en-GB" sz="3600" kern="50" dirty="0" smtClean="0">
                <a:latin typeface="Arial" panose="020B0604020202020204" pitchFamily="34" charset="0"/>
                <a:ea typeface="Calibri" panose="020F0502020204030204" pitchFamily="34" charset="0"/>
                <a:cs typeface="Arial" panose="020B0604020202020204" pitchFamily="34" charset="0"/>
              </a:rPr>
              <a:t> 2014-2020</a:t>
            </a:r>
            <a:endParaRPr lang="en-US" sz="3600" kern="50" dirty="0" smtClean="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10" name="Picture 9"/>
          <p:cNvPicPr>
            <a:picLocks noChangeAspect="1"/>
          </p:cNvPicPr>
          <p:nvPr/>
        </p:nvPicPr>
        <p:blipFill>
          <a:blip r:embed="rId3"/>
          <a:stretch>
            <a:fillRect/>
          </a:stretch>
        </p:blipFill>
        <p:spPr>
          <a:xfrm>
            <a:off x="5883321" y="5583051"/>
            <a:ext cx="742857" cy="914286"/>
          </a:xfrm>
          <a:prstGeom prst="rect">
            <a:avLst/>
          </a:prstGeom>
        </p:spPr>
      </p:pic>
    </p:spTree>
    <p:extLst>
      <p:ext uri="{BB962C8B-B14F-4D97-AF65-F5344CB8AC3E}">
        <p14:creationId xmlns:p14="http://schemas.microsoft.com/office/powerpoint/2010/main" val="31989131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2796" y="1828800"/>
            <a:ext cx="10366409" cy="3301465"/>
          </a:xfrm>
        </p:spPr>
        <p:txBody>
          <a:bodyPr anchor="t">
            <a:normAutofit/>
          </a:bodyPr>
          <a:lstStyle/>
          <a:p>
            <a:pPr marL="0" indent="0" algn="l"/>
            <a:r>
              <a:rPr lang="en-US" sz="2000" b="1" dirty="0" err="1" smtClean="0">
                <a:solidFill>
                  <a:schemeClr val="accent1">
                    <a:lumMod val="75000"/>
                  </a:schemeClr>
                </a:solidFill>
                <a:latin typeface="Arial" panose="020B0604020202020204" pitchFamily="34" charset="0"/>
                <a:cs typeface="Arial" panose="020B0604020202020204" pitchFamily="34" charset="0"/>
              </a:rPr>
              <a:t>Obiectivele</a:t>
            </a:r>
            <a:r>
              <a:rPr lang="en-US" sz="2000" b="1" dirty="0" smtClean="0">
                <a:solidFill>
                  <a:schemeClr val="accent1">
                    <a:lumMod val="75000"/>
                  </a:schemeClr>
                </a:solidFill>
                <a:latin typeface="Arial" panose="020B0604020202020204" pitchFamily="34" charset="0"/>
                <a:cs typeface="Arial" panose="020B0604020202020204" pitchFamily="34" charset="0"/>
              </a:rPr>
              <a:t> </a:t>
            </a:r>
            <a:r>
              <a:rPr lang="en-US" sz="2000" b="1" dirty="0" err="1" smtClean="0">
                <a:solidFill>
                  <a:schemeClr val="accent1">
                    <a:lumMod val="75000"/>
                  </a:schemeClr>
                </a:solidFill>
                <a:latin typeface="Arial" panose="020B0604020202020204" pitchFamily="34" charset="0"/>
                <a:cs typeface="Arial" panose="020B0604020202020204" pitchFamily="34" charset="0"/>
              </a:rPr>
              <a:t>specifice</a:t>
            </a:r>
            <a:r>
              <a:rPr lang="en-US" sz="2000" b="1" dirty="0" smtClean="0">
                <a:solidFill>
                  <a:schemeClr val="accent1">
                    <a:lumMod val="75000"/>
                  </a:schemeClr>
                </a:solidFill>
                <a:latin typeface="Arial" panose="020B0604020202020204" pitchFamily="34" charset="0"/>
                <a:cs typeface="Arial" panose="020B0604020202020204" pitchFamily="34" charset="0"/>
              </a:rPr>
              <a:t> ale </a:t>
            </a:r>
            <a:r>
              <a:rPr lang="en-US" sz="2000" b="1" dirty="0" err="1" smtClean="0">
                <a:solidFill>
                  <a:schemeClr val="accent1">
                    <a:lumMod val="75000"/>
                  </a:schemeClr>
                </a:solidFill>
                <a:latin typeface="Arial" panose="020B0604020202020204" pitchFamily="34" charset="0"/>
                <a:cs typeface="Arial" panose="020B0604020202020204" pitchFamily="34" charset="0"/>
              </a:rPr>
              <a:t>proiectului</a:t>
            </a:r>
            <a:r>
              <a:rPr lang="ro-RO" sz="2000" b="1" dirty="0" smtClean="0">
                <a:solidFill>
                  <a:schemeClr val="accent1">
                    <a:lumMod val="75000"/>
                  </a:schemeClr>
                </a:solidFill>
                <a:latin typeface="Arial" panose="020B0604020202020204" pitchFamily="34" charset="0"/>
                <a:cs typeface="Arial" panose="020B0604020202020204" pitchFamily="34" charset="0"/>
              </a:rPr>
              <a:t/>
            </a:r>
            <a:br>
              <a:rPr lang="ro-RO" sz="2000" b="1" dirty="0" smtClean="0">
                <a:solidFill>
                  <a:schemeClr val="accent1">
                    <a:lumMod val="75000"/>
                  </a:schemeClr>
                </a:solidFill>
                <a:latin typeface="Arial" panose="020B0604020202020204" pitchFamily="34" charset="0"/>
                <a:cs typeface="Arial" panose="020B0604020202020204" pitchFamily="34" charset="0"/>
              </a:rPr>
            </a:br>
            <a:r>
              <a:rPr lang="ro-RO" sz="2000" dirty="0" smtClean="0">
                <a:solidFill>
                  <a:schemeClr val="accent1">
                    <a:lumMod val="75000"/>
                  </a:schemeClr>
                </a:solidFill>
                <a:latin typeface="Arial" panose="020B0604020202020204" pitchFamily="34" charset="0"/>
                <a:cs typeface="Arial" panose="020B0604020202020204" pitchFamily="34" charset="0"/>
              </a:rPr>
              <a:t/>
            </a:r>
            <a:br>
              <a:rPr lang="ro-RO" sz="2000" dirty="0" smtClean="0">
                <a:solidFill>
                  <a:schemeClr val="accent1">
                    <a:lumMod val="75000"/>
                  </a:schemeClr>
                </a:solidFill>
                <a:latin typeface="Arial" panose="020B0604020202020204" pitchFamily="34" charset="0"/>
                <a:cs typeface="Arial" panose="020B0604020202020204" pitchFamily="34" charset="0"/>
              </a:rPr>
            </a:br>
            <a:r>
              <a:rPr lang="en-US" sz="1800" b="1" dirty="0" smtClean="0">
                <a:solidFill>
                  <a:schemeClr val="accent1">
                    <a:lumMod val="75000"/>
                  </a:schemeClr>
                </a:solidFill>
                <a:latin typeface="Arial" panose="020B0604020202020204" pitchFamily="34" charset="0"/>
                <a:cs typeface="Arial" panose="020B0604020202020204" pitchFamily="34" charset="0"/>
              </a:rPr>
              <a:t>OS3</a:t>
            </a:r>
            <a:r>
              <a:rPr lang="en-US" sz="1800" dirty="0" smtClean="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Sustinerea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si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promovarea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intreprinderilor</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nou</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infiintate</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prin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mecanisme</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inovatoare</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incurajarea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crearii</a:t>
            </a:r>
            <a:r>
              <a:rPr lang="en-US" sz="1800" dirty="0">
                <a:latin typeface="Arial" panose="020B0604020202020204" pitchFamily="34" charset="0"/>
                <a:cs typeface="Arial" panose="020B0604020202020204" pitchFamily="34" charset="0"/>
              </a:rPr>
              <a:t> de </a:t>
            </a:r>
            <a:r>
              <a:rPr lang="en-US" sz="1800" dirty="0" err="1">
                <a:latin typeface="Arial" panose="020B0604020202020204" pitchFamily="34" charset="0"/>
                <a:cs typeface="Arial" panose="020B0604020202020204" pitchFamily="34" charset="0"/>
              </a:rPr>
              <a:t>parteneriate</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Prin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crearea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unui</a:t>
            </a:r>
            <a:r>
              <a:rPr lang="en-US" sz="1800" dirty="0">
                <a:latin typeface="Arial" panose="020B0604020202020204" pitchFamily="34" charset="0"/>
                <a:cs typeface="Arial" panose="020B0604020202020204" pitchFamily="34" charset="0"/>
              </a:rPr>
              <a:t> portal se </a:t>
            </a:r>
            <a:r>
              <a:rPr lang="en-US" sz="1800" dirty="0" err="1">
                <a:latin typeface="Arial" panose="020B0604020202020204" pitchFamily="34" charset="0"/>
                <a:cs typeface="Arial" panose="020B0604020202020204" pitchFamily="34" charset="0"/>
              </a:rPr>
              <a:t>va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incuraja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promovarea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produselor</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si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experientelor</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firmelor</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nou</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infiintate</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precum</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si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crearea</a:t>
            </a:r>
            <a:r>
              <a:rPr lang="en-US" sz="1800" dirty="0">
                <a:latin typeface="Arial" panose="020B0604020202020204" pitchFamily="34" charset="0"/>
                <a:cs typeface="Arial" panose="020B0604020202020204" pitchFamily="34" charset="0"/>
              </a:rPr>
              <a:t> de </a:t>
            </a:r>
            <a:r>
              <a:rPr lang="en-US" sz="1800" dirty="0" err="1">
                <a:latin typeface="Arial" panose="020B0604020202020204" pitchFamily="34" charset="0"/>
                <a:cs typeface="Arial" panose="020B0604020202020204" pitchFamily="34" charset="0"/>
              </a:rPr>
              <a:t>parteneriate</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intre</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ele</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Vor</a:t>
            </a:r>
            <a:r>
              <a:rPr lang="en-US" sz="1800" dirty="0">
                <a:latin typeface="Arial" panose="020B0604020202020204" pitchFamily="34" charset="0"/>
                <a:cs typeface="Arial" panose="020B0604020202020204" pitchFamily="34" charset="0"/>
              </a:rPr>
              <a:t> fi </a:t>
            </a:r>
            <a:r>
              <a:rPr lang="en-US" sz="1800" dirty="0" err="1">
                <a:latin typeface="Arial" panose="020B0604020202020204" pitchFamily="34" charset="0"/>
                <a:cs typeface="Arial" panose="020B0604020202020204" pitchFamily="34" charset="0"/>
              </a:rPr>
              <a:t>organizate</a:t>
            </a:r>
            <a:r>
              <a:rPr lang="en-US" sz="1800" dirty="0">
                <a:latin typeface="Arial" panose="020B0604020202020204" pitchFamily="34" charset="0"/>
                <a:cs typeface="Arial" panose="020B0604020202020204" pitchFamily="34" charset="0"/>
              </a:rPr>
              <a:t> in </a:t>
            </a:r>
            <a:r>
              <a:rPr lang="en-US" sz="1800" dirty="0" err="1">
                <a:latin typeface="Arial" panose="020B0604020202020204" pitchFamily="34" charset="0"/>
                <a:cs typeface="Arial" panose="020B0604020202020204" pitchFamily="34" charset="0"/>
              </a:rPr>
              <a:t>cadrul</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proiectului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evenimente</a:t>
            </a:r>
            <a:r>
              <a:rPr lang="en-US" sz="1800" dirty="0">
                <a:latin typeface="Arial" panose="020B0604020202020204" pitchFamily="34" charset="0"/>
                <a:cs typeface="Arial" panose="020B0604020202020204" pitchFamily="34" charset="0"/>
              </a:rPr>
              <a:t> care </a:t>
            </a:r>
            <a:r>
              <a:rPr lang="en-US" sz="1800" dirty="0" err="1">
                <a:latin typeface="Arial" panose="020B0604020202020204" pitchFamily="34" charset="0"/>
                <a:cs typeface="Arial" panose="020B0604020202020204" pitchFamily="34" charset="0"/>
              </a:rPr>
              <a:t>sa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faciliteze</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schimbul</a:t>
            </a:r>
            <a:r>
              <a:rPr lang="en-US" sz="1800" dirty="0">
                <a:latin typeface="Arial" panose="020B0604020202020204" pitchFamily="34" charset="0"/>
                <a:cs typeface="Arial" panose="020B0604020202020204" pitchFamily="34" charset="0"/>
              </a:rPr>
              <a:t> de </a:t>
            </a:r>
            <a:r>
              <a:rPr lang="en-US" sz="1800" dirty="0" err="1">
                <a:latin typeface="Arial" panose="020B0604020202020204" pitchFamily="34" charset="0"/>
                <a:cs typeface="Arial" panose="020B0604020202020204" pitchFamily="34" charset="0"/>
              </a:rPr>
              <a:t>experienta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si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promovarea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firmelor</a:t>
            </a:r>
            <a:r>
              <a:rPr lang="en-US" sz="1800" dirty="0">
                <a:latin typeface="Arial" panose="020B0604020202020204" pitchFamily="34" charset="0"/>
                <a:cs typeface="Arial" panose="020B0604020202020204" pitchFamily="34" charset="0"/>
              </a:rPr>
              <a:t>. In </a:t>
            </a:r>
            <a:r>
              <a:rPr lang="en-US" sz="1800" dirty="0" err="1">
                <a:latin typeface="Arial" panose="020B0604020202020204" pitchFamily="34" charset="0"/>
                <a:cs typeface="Arial" panose="020B0604020202020204" pitchFamily="34" charset="0"/>
              </a:rPr>
              <a:t>organizarea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acestor</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evenimente</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vor</a:t>
            </a:r>
            <a:r>
              <a:rPr lang="en-US" sz="1800" dirty="0">
                <a:latin typeface="Arial" panose="020B0604020202020204" pitchFamily="34" charset="0"/>
                <a:cs typeface="Arial" panose="020B0604020202020204" pitchFamily="34" charset="0"/>
              </a:rPr>
              <a:t> fi implicate </a:t>
            </a:r>
            <a:r>
              <a:rPr lang="en-US" sz="1800" dirty="0" err="1">
                <a:latin typeface="Arial" panose="020B0604020202020204" pitchFamily="34" charset="0"/>
                <a:cs typeface="Arial" panose="020B0604020202020204" pitchFamily="34" charset="0"/>
              </a:rPr>
              <a:t>Centrele</a:t>
            </a:r>
            <a:r>
              <a:rPr lang="en-US" sz="1800" dirty="0">
                <a:latin typeface="Arial" panose="020B0604020202020204" pitchFamily="34" charset="0"/>
                <a:cs typeface="Arial" panose="020B0604020202020204" pitchFamily="34" charset="0"/>
              </a:rPr>
              <a:t> de </a:t>
            </a:r>
            <a:r>
              <a:rPr lang="en-US" sz="1800" dirty="0" err="1">
                <a:latin typeface="Arial" panose="020B0604020202020204" pitchFamily="34" charset="0"/>
                <a:cs typeface="Arial" panose="020B0604020202020204" pitchFamily="34" charset="0"/>
              </a:rPr>
              <a:t>Sprijin</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Antreprenorial</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infiintate</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si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dezvoltate</a:t>
            </a:r>
            <a:r>
              <a:rPr lang="en-US" sz="1800" dirty="0">
                <a:latin typeface="Arial" panose="020B0604020202020204" pitchFamily="34" charset="0"/>
                <a:cs typeface="Arial" panose="020B0604020202020204" pitchFamily="34" charset="0"/>
              </a:rPr>
              <a:t> in </a:t>
            </a:r>
            <a:r>
              <a:rPr lang="en-US" sz="1800" dirty="0" err="1">
                <a:latin typeface="Arial" panose="020B0604020202020204" pitchFamily="34" charset="0"/>
                <a:cs typeface="Arial" panose="020B0604020202020204" pitchFamily="34" charset="0"/>
              </a:rPr>
              <a:t>proiectele</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anterioare</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precum</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si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alte</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structuri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existente</a:t>
            </a:r>
            <a:r>
              <a:rPr lang="en-US" sz="1800" dirty="0">
                <a:latin typeface="Arial" panose="020B0604020202020204" pitchFamily="34" charset="0"/>
                <a:cs typeface="Arial" panose="020B0604020202020204" pitchFamily="34" charset="0"/>
              </a:rPr>
              <a:t> in </a:t>
            </a:r>
            <a:r>
              <a:rPr lang="en-US" sz="1800" dirty="0" err="1">
                <a:latin typeface="Arial" panose="020B0604020202020204" pitchFamily="34" charset="0"/>
                <a:cs typeface="Arial" panose="020B0604020202020204" pitchFamily="34" charset="0"/>
              </a:rPr>
              <a:t>cadrul</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Beneficiarului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Vor</a:t>
            </a:r>
            <a:r>
              <a:rPr lang="en-US" sz="1800" dirty="0">
                <a:latin typeface="Arial" panose="020B0604020202020204" pitchFamily="34" charset="0"/>
                <a:cs typeface="Arial" panose="020B0604020202020204" pitchFamily="34" charset="0"/>
              </a:rPr>
              <a:t> fi </a:t>
            </a:r>
            <a:r>
              <a:rPr lang="en-US" sz="1800" dirty="0" err="1">
                <a:latin typeface="Arial" panose="020B0604020202020204" pitchFamily="34" charset="0"/>
                <a:cs typeface="Arial" panose="020B0604020202020204" pitchFamily="34" charset="0"/>
              </a:rPr>
              <a:t>invitati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si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antreprenori</a:t>
            </a:r>
            <a:r>
              <a:rPr lang="en-US" sz="1800" dirty="0">
                <a:latin typeface="Arial" panose="020B0604020202020204" pitchFamily="34" charset="0"/>
                <a:cs typeface="Arial" panose="020B0604020202020204" pitchFamily="34" charset="0"/>
              </a:rPr>
              <a:t> care </a:t>
            </a:r>
            <a:r>
              <a:rPr lang="en-US" sz="1800" dirty="0" err="1">
                <a:latin typeface="Arial" panose="020B0604020202020204" pitchFamily="34" charset="0"/>
                <a:cs typeface="Arial" panose="020B0604020202020204" pitchFamily="34" charset="0"/>
              </a:rPr>
              <a:t>si</a:t>
            </a:r>
            <a:r>
              <a:rPr lang="en-US" sz="1800" dirty="0">
                <a:latin typeface="Arial" panose="020B0604020202020204" pitchFamily="34" charset="0"/>
                <a:cs typeface="Arial" panose="020B0604020202020204" pitchFamily="34" charset="0"/>
              </a:rPr>
              <a:t>-au </a:t>
            </a:r>
            <a:r>
              <a:rPr lang="en-US" sz="1800" dirty="0" err="1">
                <a:latin typeface="Arial" panose="020B0604020202020204" pitchFamily="34" charset="0"/>
                <a:cs typeface="Arial" panose="020B0604020202020204" pitchFamily="34" charset="0"/>
              </a:rPr>
              <a:t>infiintat</a:t>
            </a:r>
            <a:r>
              <a:rPr lang="en-US" sz="1800" dirty="0">
                <a:latin typeface="Arial" panose="020B0604020202020204" pitchFamily="34" charset="0"/>
                <a:cs typeface="Arial" panose="020B0604020202020204" pitchFamily="34" charset="0"/>
              </a:rPr>
              <a:t> Start Up-</a:t>
            </a:r>
            <a:r>
              <a:rPr lang="en-US" sz="1800" dirty="0" err="1">
                <a:latin typeface="Arial" panose="020B0604020202020204" pitchFamily="34" charset="0"/>
                <a:cs typeface="Arial" panose="020B0604020202020204" pitchFamily="34" charset="0"/>
              </a:rPr>
              <a:t>uri</a:t>
            </a:r>
            <a:r>
              <a:rPr lang="en-US" sz="1800" dirty="0">
                <a:latin typeface="Arial" panose="020B0604020202020204" pitchFamily="34" charset="0"/>
                <a:cs typeface="Arial" panose="020B0604020202020204" pitchFamily="34" charset="0"/>
              </a:rPr>
              <a:t> in </a:t>
            </a:r>
            <a:r>
              <a:rPr lang="en-US" sz="1800" dirty="0" err="1">
                <a:latin typeface="Arial" panose="020B0604020202020204" pitchFamily="34" charset="0"/>
                <a:cs typeface="Arial" panose="020B0604020202020204" pitchFamily="34" charset="0"/>
              </a:rPr>
              <a:t>cadrul</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proiectelor</a:t>
            </a:r>
            <a:r>
              <a:rPr lang="en-US" sz="1800" dirty="0">
                <a:latin typeface="Arial" panose="020B0604020202020204" pitchFamily="34" charset="0"/>
                <a:cs typeface="Arial" panose="020B0604020202020204" pitchFamily="34" charset="0"/>
              </a:rPr>
              <a:t> POSDRU “Romania Start-up” din </a:t>
            </a:r>
            <a:r>
              <a:rPr lang="en-US" sz="1800" dirty="0" err="1">
                <a:latin typeface="Arial" panose="020B0604020202020204" pitchFamily="34" charset="0"/>
                <a:cs typeface="Arial" panose="020B0604020202020204" pitchFamily="34" charset="0"/>
              </a:rPr>
              <a:t>anul</a:t>
            </a:r>
            <a:r>
              <a:rPr lang="en-US" sz="1800" dirty="0">
                <a:latin typeface="Arial" panose="020B0604020202020204" pitchFamily="34" charset="0"/>
                <a:cs typeface="Arial" panose="020B0604020202020204" pitchFamily="34" charset="0"/>
              </a:rPr>
              <a:t> 2015. Se </a:t>
            </a:r>
            <a:r>
              <a:rPr lang="en-US" sz="1800" dirty="0" err="1">
                <a:latin typeface="Arial" panose="020B0604020202020204" pitchFamily="34" charset="0"/>
                <a:cs typeface="Arial" panose="020B0604020202020204" pitchFamily="34" charset="0"/>
              </a:rPr>
              <a:t>va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efectua</a:t>
            </a:r>
            <a:r>
              <a:rPr lang="en-US" sz="1800" dirty="0">
                <a:latin typeface="Arial" panose="020B0604020202020204" pitchFamily="34" charset="0"/>
                <a:cs typeface="Arial" panose="020B0604020202020204" pitchFamily="34" charset="0"/>
              </a:rPr>
              <a:t> o </a:t>
            </a:r>
            <a:r>
              <a:rPr lang="en-US" sz="1800" dirty="0" err="1">
                <a:latin typeface="Arial" panose="020B0604020202020204" pitchFamily="34" charset="0"/>
                <a:cs typeface="Arial" panose="020B0604020202020204" pitchFamily="34" charset="0"/>
              </a:rPr>
              <a:t>analiza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si</a:t>
            </a:r>
            <a:r>
              <a:rPr lang="en-US" sz="1800" dirty="0">
                <a:latin typeface="Arial" panose="020B0604020202020204" pitchFamily="34" charset="0"/>
                <a:cs typeface="Arial" panose="020B0604020202020204" pitchFamily="34" charset="0"/>
              </a:rPr>
              <a:t> se </a:t>
            </a:r>
            <a:r>
              <a:rPr lang="en-US" sz="1800" dirty="0" err="1">
                <a:latin typeface="Arial" panose="020B0604020202020204" pitchFamily="34" charset="0"/>
                <a:cs typeface="Arial" panose="020B0604020202020204" pitchFamily="34" charset="0"/>
              </a:rPr>
              <a:t>va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realiza</a:t>
            </a:r>
            <a:r>
              <a:rPr lang="en-US" sz="1800" dirty="0">
                <a:latin typeface="Arial" panose="020B0604020202020204" pitchFamily="34" charset="0"/>
                <a:cs typeface="Arial" panose="020B0604020202020204" pitchFamily="34" charset="0"/>
              </a:rPr>
              <a:t> un </a:t>
            </a:r>
            <a:r>
              <a:rPr lang="en-US" sz="1800" dirty="0" err="1">
                <a:latin typeface="Arial" panose="020B0604020202020204" pitchFamily="34" charset="0"/>
                <a:cs typeface="Arial" panose="020B0604020202020204" pitchFamily="34" charset="0"/>
              </a:rPr>
              <a:t>studiu</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privind</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impactul</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programelor</a:t>
            </a:r>
            <a:r>
              <a:rPr lang="en-US" sz="1800" dirty="0">
                <a:latin typeface="Arial" panose="020B0604020202020204" pitchFamily="34" charset="0"/>
                <a:cs typeface="Arial" panose="020B0604020202020204" pitchFamily="34" charset="0"/>
              </a:rPr>
              <a:t> de </a:t>
            </a:r>
            <a:r>
              <a:rPr lang="en-US" sz="1800" dirty="0" err="1">
                <a:latin typeface="Arial" panose="020B0604020202020204" pitchFamily="34" charset="0"/>
                <a:cs typeface="Arial" panose="020B0604020202020204" pitchFamily="34" charset="0"/>
              </a:rPr>
              <a:t>sprijinire</a:t>
            </a:r>
            <a:r>
              <a:rPr lang="en-US" sz="1800" dirty="0">
                <a:latin typeface="Arial" panose="020B0604020202020204" pitchFamily="34" charset="0"/>
                <a:cs typeface="Arial" panose="020B0604020202020204" pitchFamily="34" charset="0"/>
              </a:rPr>
              <a:t> a </a:t>
            </a:r>
            <a:r>
              <a:rPr lang="en-US" sz="1800" dirty="0" err="1">
                <a:latin typeface="Arial" panose="020B0604020202020204" pitchFamily="34" charset="0"/>
                <a:cs typeface="Arial" panose="020B0604020202020204" pitchFamily="34" charset="0"/>
              </a:rPr>
              <a:t>antreprenoriatului</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asupra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mediului</a:t>
            </a:r>
            <a:r>
              <a:rPr lang="en-US" sz="1800" dirty="0">
                <a:latin typeface="Arial" panose="020B0604020202020204" pitchFamily="34" charset="0"/>
                <a:cs typeface="Arial" panose="020B0604020202020204" pitchFamily="34" charset="0"/>
              </a:rPr>
              <a:t> de </a:t>
            </a:r>
            <a:r>
              <a:rPr lang="en-US" sz="1800" dirty="0" err="1">
                <a:latin typeface="Arial" panose="020B0604020202020204" pitchFamily="34" charset="0"/>
                <a:cs typeface="Arial" panose="020B0604020202020204" pitchFamily="34" charset="0"/>
              </a:rPr>
              <a:t>afaceri</a:t>
            </a:r>
            <a:r>
              <a:rPr lang="en-US" sz="1800" dirty="0">
                <a:latin typeface="Arial" panose="020B0604020202020204" pitchFamily="34" charset="0"/>
                <a:cs typeface="Arial" panose="020B0604020202020204" pitchFamily="34" charset="0"/>
              </a:rPr>
              <a:t> in </a:t>
            </a:r>
            <a:r>
              <a:rPr lang="en-US" sz="1800" dirty="0" err="1">
                <a:latin typeface="Arial" panose="020B0604020202020204" pitchFamily="34" charset="0"/>
                <a:cs typeface="Arial" panose="020B0604020202020204" pitchFamily="34" charset="0"/>
              </a:rPr>
              <a:t>regiunea</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Sud</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Muntenia</a:t>
            </a:r>
            <a:r>
              <a:rPr lang="en-US" sz="1800" dirty="0">
                <a:latin typeface="Arial" panose="020B0604020202020204" pitchFamily="34" charset="0"/>
                <a:cs typeface="Arial" panose="020B0604020202020204" pitchFamily="34" charset="0"/>
              </a:rPr>
              <a:t>.</a:t>
            </a:r>
            <a:r>
              <a:rPr lang="en-US" sz="1600" dirty="0">
                <a:latin typeface="Arial" panose="020B0604020202020204" pitchFamily="34" charset="0"/>
                <a:cs typeface="Arial" panose="020B0604020202020204" pitchFamily="34" charset="0"/>
              </a:rPr>
              <a:t/>
            </a:r>
            <a:br>
              <a:rPr lang="en-US" sz="1600" dirty="0">
                <a:latin typeface="Arial" panose="020B0604020202020204" pitchFamily="34" charset="0"/>
                <a:cs typeface="Arial" panose="020B0604020202020204" pitchFamily="34" charset="0"/>
              </a:rPr>
            </a:br>
            <a:r>
              <a:rPr lang="ro-RO" sz="1100" dirty="0" smtClean="0"/>
              <a:t/>
            </a:r>
            <a:br>
              <a:rPr lang="ro-RO" sz="1100" dirty="0" smtClean="0"/>
            </a:br>
            <a:endParaRPr lang="ro-RO" sz="1100" kern="50" dirty="0">
              <a:effectLst/>
              <a:latin typeface="Arial" panose="020B0604020202020204" pitchFamily="34" charset="0"/>
              <a:ea typeface="Calibri" panose="020F0502020204030204" pitchFamily="34" charset="0"/>
              <a:cs typeface="Arial" panose="020B0604020202020204"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46275" y="502796"/>
            <a:ext cx="8721725" cy="1146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 name="Subtitle 2"/>
          <p:cNvSpPr txBox="1">
            <a:spLocks/>
          </p:cNvSpPr>
          <p:nvPr/>
        </p:nvSpPr>
        <p:spPr>
          <a:xfrm>
            <a:off x="1735137" y="5257801"/>
            <a:ext cx="9144000" cy="376084"/>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5000"/>
              </a:lnSpc>
              <a:spcBef>
                <a:spcPts val="0"/>
              </a:spcBef>
            </a:pP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Investim</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în</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dezvoltare</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durabilă</a:t>
            </a:r>
            <a:endParaRPr lang="en-US" sz="3600" kern="50" dirty="0" smtClean="0">
              <a:latin typeface="Calibri" panose="020F0502020204030204" pitchFamily="34" charset="0"/>
              <a:ea typeface="Calibri" panose="020F0502020204030204" pitchFamily="34" charset="0"/>
              <a:cs typeface="Arial" panose="020B0604020202020204" pitchFamily="34" charset="0"/>
            </a:endParaRPr>
          </a:p>
          <a:p>
            <a:pPr>
              <a:lnSpc>
                <a:spcPct val="105000"/>
              </a:lnSpc>
              <a:spcBef>
                <a:spcPts val="0"/>
              </a:spcBef>
              <a:tabLst>
                <a:tab pos="2581275" algn="l"/>
              </a:tabLst>
            </a:pPr>
            <a:r>
              <a:rPr lang="en-GB" sz="3600" kern="50" dirty="0" smtClean="0">
                <a:latin typeface="Arial" panose="020B0604020202020204" pitchFamily="34" charset="0"/>
                <a:ea typeface="Calibri" panose="020F0502020204030204" pitchFamily="34" charset="0"/>
                <a:cs typeface="Arial" panose="020B0604020202020204" pitchFamily="34" charset="0"/>
              </a:rPr>
              <a:t>Program </a:t>
            </a:r>
            <a:r>
              <a:rPr lang="en-GB" sz="3600" kern="50" dirty="0" err="1" smtClean="0">
                <a:latin typeface="Arial" panose="020B0604020202020204" pitchFamily="34" charset="0"/>
                <a:ea typeface="Calibri" panose="020F0502020204030204" pitchFamily="34" charset="0"/>
                <a:cs typeface="Arial" panose="020B0604020202020204" pitchFamily="34" charset="0"/>
              </a:rPr>
              <a:t>cofinanțat</a:t>
            </a:r>
            <a:r>
              <a:rPr lang="en-GB" sz="3600" kern="50" dirty="0" smtClean="0">
                <a:latin typeface="Arial" panose="020B0604020202020204" pitchFamily="34" charset="0"/>
                <a:ea typeface="Calibri" panose="020F0502020204030204" pitchFamily="34" charset="0"/>
                <a:cs typeface="Arial" panose="020B0604020202020204" pitchFamily="34" charset="0"/>
              </a:rPr>
              <a:t> din </a:t>
            </a:r>
            <a:r>
              <a:rPr lang="en-GB" sz="3600" kern="50" dirty="0" err="1" smtClean="0">
                <a:latin typeface="Arial" panose="020B0604020202020204" pitchFamily="34" charset="0"/>
                <a:ea typeface="Calibri" panose="020F0502020204030204" pitchFamily="34" charset="0"/>
                <a:cs typeface="Arial" panose="020B0604020202020204" pitchFamily="34" charset="0"/>
              </a:rPr>
              <a:t>Fondul</a:t>
            </a:r>
            <a:r>
              <a:rPr lang="en-GB" sz="3600" kern="50" dirty="0" smtClean="0">
                <a:latin typeface="Arial" panose="020B0604020202020204" pitchFamily="34" charset="0"/>
                <a:ea typeface="Calibri" panose="020F0502020204030204" pitchFamily="34" charset="0"/>
                <a:cs typeface="Arial" panose="020B0604020202020204" pitchFamily="34" charset="0"/>
              </a:rPr>
              <a:t> Social European </a:t>
            </a:r>
            <a:r>
              <a:rPr lang="en-GB" sz="3600" kern="50" dirty="0" err="1" smtClean="0">
                <a:latin typeface="Arial" panose="020B0604020202020204" pitchFamily="34" charset="0"/>
                <a:ea typeface="Calibri" panose="020F0502020204030204" pitchFamily="34" charset="0"/>
                <a:cs typeface="Arial" panose="020B0604020202020204" pitchFamily="34" charset="0"/>
              </a:rPr>
              <a:t>prin</a:t>
            </a:r>
            <a:r>
              <a:rPr lang="en-GB" sz="3600" kern="50" dirty="0" smtClean="0">
                <a:latin typeface="Arial" panose="020B0604020202020204" pitchFamily="34" charset="0"/>
                <a:ea typeface="Calibri" panose="020F0502020204030204" pitchFamily="34" charset="0"/>
                <a:cs typeface="Arial" panose="020B0604020202020204" pitchFamily="34" charset="0"/>
              </a:rPr>
              <a:t> </a:t>
            </a:r>
            <a:r>
              <a:rPr lang="en-GB" sz="3600" kern="50" dirty="0" err="1" smtClean="0">
                <a:latin typeface="Arial" panose="020B0604020202020204" pitchFamily="34" charset="0"/>
                <a:ea typeface="Calibri" panose="020F0502020204030204" pitchFamily="34" charset="0"/>
                <a:cs typeface="Arial" panose="020B0604020202020204" pitchFamily="34" charset="0"/>
              </a:rPr>
              <a:t>Programul</a:t>
            </a:r>
            <a:r>
              <a:rPr lang="en-GB" sz="3600" kern="50" dirty="0" smtClean="0">
                <a:latin typeface="Arial" panose="020B0604020202020204" pitchFamily="34" charset="0"/>
                <a:ea typeface="Calibri" panose="020F0502020204030204" pitchFamily="34" charset="0"/>
                <a:cs typeface="Arial" panose="020B0604020202020204" pitchFamily="34" charset="0"/>
              </a:rPr>
              <a:t> </a:t>
            </a:r>
            <a:r>
              <a:rPr lang="en-GB" sz="3600" kern="50" dirty="0" err="1" smtClean="0">
                <a:latin typeface="Arial" panose="020B0604020202020204" pitchFamily="34" charset="0"/>
                <a:ea typeface="Calibri" panose="020F0502020204030204" pitchFamily="34" charset="0"/>
                <a:cs typeface="Arial" panose="020B0604020202020204" pitchFamily="34" charset="0"/>
              </a:rPr>
              <a:t>Operațional</a:t>
            </a:r>
            <a:r>
              <a:rPr lang="en-GB" sz="3600" kern="50" dirty="0" smtClean="0">
                <a:latin typeface="Arial" panose="020B0604020202020204" pitchFamily="34" charset="0"/>
                <a:ea typeface="Calibri" panose="020F0502020204030204" pitchFamily="34" charset="0"/>
                <a:cs typeface="Arial" panose="020B0604020202020204" pitchFamily="34" charset="0"/>
              </a:rPr>
              <a:t> Capital </a:t>
            </a:r>
            <a:r>
              <a:rPr lang="en-GB" sz="3600" kern="50" dirty="0" err="1" smtClean="0">
                <a:latin typeface="Arial" panose="020B0604020202020204" pitchFamily="34" charset="0"/>
                <a:ea typeface="Calibri" panose="020F0502020204030204" pitchFamily="34" charset="0"/>
                <a:cs typeface="Arial" panose="020B0604020202020204" pitchFamily="34" charset="0"/>
              </a:rPr>
              <a:t>Uman</a:t>
            </a:r>
            <a:r>
              <a:rPr lang="en-GB" sz="3600" kern="50" dirty="0" smtClean="0">
                <a:latin typeface="Arial" panose="020B0604020202020204" pitchFamily="34" charset="0"/>
                <a:ea typeface="Calibri" panose="020F0502020204030204" pitchFamily="34" charset="0"/>
                <a:cs typeface="Arial" panose="020B0604020202020204" pitchFamily="34" charset="0"/>
              </a:rPr>
              <a:t> 2014-2020</a:t>
            </a:r>
            <a:endParaRPr lang="en-US" sz="3600" kern="50" dirty="0" smtClean="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10" name="Picture 9"/>
          <p:cNvPicPr>
            <a:picLocks noChangeAspect="1"/>
          </p:cNvPicPr>
          <p:nvPr/>
        </p:nvPicPr>
        <p:blipFill>
          <a:blip r:embed="rId3"/>
          <a:stretch>
            <a:fillRect/>
          </a:stretch>
        </p:blipFill>
        <p:spPr>
          <a:xfrm>
            <a:off x="5883321" y="5583051"/>
            <a:ext cx="742857" cy="914286"/>
          </a:xfrm>
          <a:prstGeom prst="rect">
            <a:avLst/>
          </a:prstGeom>
        </p:spPr>
      </p:pic>
    </p:spTree>
    <p:extLst>
      <p:ext uri="{BB962C8B-B14F-4D97-AF65-F5344CB8AC3E}">
        <p14:creationId xmlns:p14="http://schemas.microsoft.com/office/powerpoint/2010/main" val="39978154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2796" y="1828800"/>
            <a:ext cx="10366409" cy="3301465"/>
          </a:xfrm>
        </p:spPr>
        <p:txBody>
          <a:bodyPr anchor="t">
            <a:normAutofit fontScale="90000"/>
          </a:bodyPr>
          <a:lstStyle/>
          <a:p>
            <a:pPr marL="0" indent="0" algn="l"/>
            <a:r>
              <a:rPr lang="en-US" sz="2200" b="1" dirty="0" err="1" smtClean="0">
                <a:solidFill>
                  <a:schemeClr val="accent1">
                    <a:lumMod val="75000"/>
                  </a:schemeClr>
                </a:solidFill>
                <a:latin typeface="Arial" panose="020B0604020202020204" pitchFamily="34" charset="0"/>
                <a:cs typeface="Arial" panose="020B0604020202020204" pitchFamily="34" charset="0"/>
              </a:rPr>
              <a:t>Activitatile</a:t>
            </a:r>
            <a:r>
              <a:rPr lang="en-US" sz="2200" b="1" dirty="0" smtClean="0">
                <a:solidFill>
                  <a:schemeClr val="accent1">
                    <a:lumMod val="75000"/>
                  </a:schemeClr>
                </a:solidFill>
                <a:latin typeface="Arial" panose="020B0604020202020204" pitchFamily="34" charset="0"/>
                <a:cs typeface="Arial" panose="020B0604020202020204" pitchFamily="34" charset="0"/>
              </a:rPr>
              <a:t> </a:t>
            </a:r>
            <a:r>
              <a:rPr lang="en-US" sz="2200" b="1" dirty="0" err="1" smtClean="0">
                <a:solidFill>
                  <a:schemeClr val="accent1">
                    <a:lumMod val="75000"/>
                  </a:schemeClr>
                </a:solidFill>
                <a:latin typeface="Arial" panose="020B0604020202020204" pitchFamily="34" charset="0"/>
                <a:cs typeface="Arial" panose="020B0604020202020204" pitchFamily="34" charset="0"/>
              </a:rPr>
              <a:t>si</a:t>
            </a:r>
            <a:r>
              <a:rPr lang="en-US" sz="2200" b="1" dirty="0" smtClean="0">
                <a:solidFill>
                  <a:schemeClr val="accent1">
                    <a:lumMod val="75000"/>
                  </a:schemeClr>
                </a:solidFill>
                <a:latin typeface="Arial" panose="020B0604020202020204" pitchFamily="34" charset="0"/>
                <a:cs typeface="Arial" panose="020B0604020202020204" pitchFamily="34" charset="0"/>
              </a:rPr>
              <a:t> </a:t>
            </a:r>
            <a:r>
              <a:rPr lang="en-US" sz="2200" b="1" dirty="0" err="1" smtClean="0">
                <a:solidFill>
                  <a:schemeClr val="accent1">
                    <a:lumMod val="75000"/>
                  </a:schemeClr>
                </a:solidFill>
                <a:latin typeface="Arial" panose="020B0604020202020204" pitchFamily="34" charset="0"/>
                <a:cs typeface="Arial" panose="020B0604020202020204" pitchFamily="34" charset="0"/>
              </a:rPr>
              <a:t>subactivitatile</a:t>
            </a:r>
            <a:r>
              <a:rPr lang="en-US" sz="2200" b="1" dirty="0" smtClean="0">
                <a:solidFill>
                  <a:schemeClr val="accent1">
                    <a:lumMod val="75000"/>
                  </a:schemeClr>
                </a:solidFill>
                <a:latin typeface="Arial" panose="020B0604020202020204" pitchFamily="34" charset="0"/>
                <a:cs typeface="Arial" panose="020B0604020202020204" pitchFamily="34" charset="0"/>
              </a:rPr>
              <a:t> </a:t>
            </a:r>
            <a:r>
              <a:rPr lang="en-US" sz="2200" b="1" dirty="0" err="1" smtClean="0">
                <a:solidFill>
                  <a:schemeClr val="accent1">
                    <a:lumMod val="75000"/>
                  </a:schemeClr>
                </a:solidFill>
                <a:latin typeface="Arial" panose="020B0604020202020204" pitchFamily="34" charset="0"/>
                <a:cs typeface="Arial" panose="020B0604020202020204" pitchFamily="34" charset="0"/>
              </a:rPr>
              <a:t>proiectului</a:t>
            </a:r>
            <a:r>
              <a:rPr lang="ro-RO" sz="2000" b="1" dirty="0" smtClean="0">
                <a:solidFill>
                  <a:schemeClr val="accent1">
                    <a:lumMod val="75000"/>
                  </a:schemeClr>
                </a:solidFill>
                <a:latin typeface="Arial" panose="020B0604020202020204" pitchFamily="34" charset="0"/>
                <a:cs typeface="Arial" panose="020B0604020202020204" pitchFamily="34" charset="0"/>
              </a:rPr>
              <a:t/>
            </a:r>
            <a:br>
              <a:rPr lang="ro-RO" sz="2000" b="1" dirty="0" smtClean="0">
                <a:solidFill>
                  <a:schemeClr val="accent1">
                    <a:lumMod val="75000"/>
                  </a:schemeClr>
                </a:solidFill>
                <a:latin typeface="Arial" panose="020B0604020202020204" pitchFamily="34" charset="0"/>
                <a:cs typeface="Arial" panose="020B0604020202020204" pitchFamily="34" charset="0"/>
              </a:rPr>
            </a:br>
            <a:r>
              <a:rPr lang="ro-RO" sz="2000" dirty="0" smtClean="0">
                <a:solidFill>
                  <a:schemeClr val="accent1">
                    <a:lumMod val="75000"/>
                  </a:schemeClr>
                </a:solidFill>
                <a:latin typeface="Arial" panose="020B0604020202020204" pitchFamily="34" charset="0"/>
                <a:cs typeface="Arial" panose="020B0604020202020204" pitchFamily="34" charset="0"/>
              </a:rPr>
              <a:t/>
            </a:r>
            <a:br>
              <a:rPr lang="ro-RO" sz="2000" dirty="0" smtClean="0">
                <a:solidFill>
                  <a:schemeClr val="accent1">
                    <a:lumMod val="75000"/>
                  </a:schemeClr>
                </a:solidFill>
                <a:latin typeface="Arial" panose="020B0604020202020204" pitchFamily="34" charset="0"/>
                <a:cs typeface="Arial" panose="020B0604020202020204" pitchFamily="34" charset="0"/>
              </a:rPr>
            </a:br>
            <a:r>
              <a:rPr lang="ro-RO" sz="2000" b="1" dirty="0" smtClean="0">
                <a:latin typeface="Arial" panose="020B0604020202020204" pitchFamily="34" charset="0"/>
                <a:cs typeface="Arial" panose="020B0604020202020204" pitchFamily="34" charset="0"/>
              </a:rPr>
              <a:t>Activitatea 1: Managementul proiectului</a:t>
            </a:r>
            <a:r>
              <a:rPr lang="ro-RO" sz="2000" dirty="0" smtClean="0">
                <a:latin typeface="Arial" panose="020B0604020202020204" pitchFamily="34" charset="0"/>
                <a:cs typeface="Arial" panose="020B0604020202020204" pitchFamily="34" charset="0"/>
              </a:rPr>
              <a:t/>
            </a:r>
            <a:br>
              <a:rPr lang="ro-RO" sz="2000" dirty="0" smtClean="0">
                <a:latin typeface="Arial" panose="020B0604020202020204" pitchFamily="34" charset="0"/>
                <a:cs typeface="Arial" panose="020B0604020202020204" pitchFamily="34" charset="0"/>
              </a:rPr>
            </a:br>
            <a:r>
              <a:rPr lang="ro-RO" sz="2000" i="1" dirty="0" smtClean="0">
                <a:latin typeface="Arial" panose="020B0604020202020204" pitchFamily="34" charset="0"/>
                <a:cs typeface="Arial" panose="020B0604020202020204" pitchFamily="34" charset="0"/>
              </a:rPr>
              <a:t>Subactivitatea 1.1</a:t>
            </a:r>
            <a:r>
              <a:rPr lang="ro-RO" sz="2000" dirty="0" smtClean="0">
                <a:latin typeface="Arial" panose="020B0604020202020204" pitchFamily="34" charset="0"/>
                <a:cs typeface="Arial" panose="020B0604020202020204" pitchFamily="34" charset="0"/>
              </a:rPr>
              <a:t>: Contractarea si monitorizarea echipei;</a:t>
            </a:r>
            <a:br>
              <a:rPr lang="ro-RO" sz="2000" dirty="0" smtClean="0">
                <a:latin typeface="Arial" panose="020B0604020202020204" pitchFamily="34" charset="0"/>
                <a:cs typeface="Arial" panose="020B0604020202020204" pitchFamily="34" charset="0"/>
              </a:rPr>
            </a:br>
            <a:r>
              <a:rPr lang="ro-RO" sz="2000" i="1" dirty="0" smtClean="0">
                <a:latin typeface="Arial" panose="020B0604020202020204" pitchFamily="34" charset="0"/>
                <a:cs typeface="Arial" panose="020B0604020202020204" pitchFamily="34" charset="0"/>
              </a:rPr>
              <a:t>Subactivitatea 1.2</a:t>
            </a:r>
            <a:r>
              <a:rPr lang="ro-RO" sz="2000" dirty="0" smtClean="0">
                <a:latin typeface="Arial" panose="020B0604020202020204" pitchFamily="34" charset="0"/>
                <a:cs typeface="Arial" panose="020B0604020202020204" pitchFamily="34" charset="0"/>
              </a:rPr>
              <a:t>: Achizitii;</a:t>
            </a:r>
            <a:br>
              <a:rPr lang="ro-RO" sz="2000" dirty="0" smtClean="0">
                <a:latin typeface="Arial" panose="020B0604020202020204" pitchFamily="34" charset="0"/>
                <a:cs typeface="Arial" panose="020B0604020202020204" pitchFamily="34" charset="0"/>
              </a:rPr>
            </a:br>
            <a:r>
              <a:rPr lang="ro-RO" sz="2000" i="1" dirty="0" smtClean="0">
                <a:latin typeface="Arial" panose="020B0604020202020204" pitchFamily="34" charset="0"/>
                <a:cs typeface="Arial" panose="020B0604020202020204" pitchFamily="34" charset="0"/>
              </a:rPr>
              <a:t>Subactivitatea 1.3</a:t>
            </a:r>
            <a:r>
              <a:rPr lang="ro-RO" sz="2000" dirty="0" smtClean="0">
                <a:latin typeface="Arial" panose="020B0604020202020204" pitchFamily="34" charset="0"/>
                <a:cs typeface="Arial" panose="020B0604020202020204" pitchFamily="34" charset="0"/>
              </a:rPr>
              <a:t>: Managementul resurselor proiectului, monitorizarea si evaluarea implementarii, arhivarea documentelor;</a:t>
            </a:r>
            <a:br>
              <a:rPr lang="ro-RO" sz="2000" dirty="0" smtClean="0">
                <a:latin typeface="Arial" panose="020B0604020202020204" pitchFamily="34" charset="0"/>
                <a:cs typeface="Arial" panose="020B0604020202020204" pitchFamily="34" charset="0"/>
              </a:rPr>
            </a:br>
            <a:r>
              <a:rPr lang="ro-RO" sz="2000" i="1" dirty="0" smtClean="0">
                <a:latin typeface="Arial" panose="020B0604020202020204" pitchFamily="34" charset="0"/>
                <a:cs typeface="Arial" panose="020B0604020202020204" pitchFamily="34" charset="0"/>
              </a:rPr>
              <a:t>Subactivitatea 1.4</a:t>
            </a:r>
            <a:r>
              <a:rPr lang="ro-RO" sz="2000" dirty="0" smtClean="0">
                <a:latin typeface="Arial" panose="020B0604020202020204" pitchFamily="34" charset="0"/>
                <a:cs typeface="Arial" panose="020B0604020202020204" pitchFamily="34" charset="0"/>
              </a:rPr>
              <a:t>: Informarea si publicitatea generala privind proiectul;</a:t>
            </a:r>
            <a:r>
              <a:rPr lang="ro-RO" sz="1800" dirty="0" smtClean="0">
                <a:latin typeface="Arial" panose="020B0604020202020204" pitchFamily="34" charset="0"/>
                <a:cs typeface="Arial" panose="020B0604020202020204" pitchFamily="34" charset="0"/>
              </a:rPr>
              <a:t/>
            </a:r>
            <a:br>
              <a:rPr lang="ro-RO" sz="1800" dirty="0" smtClean="0">
                <a:latin typeface="Arial" panose="020B0604020202020204" pitchFamily="34" charset="0"/>
                <a:cs typeface="Arial" panose="020B0604020202020204" pitchFamily="34" charset="0"/>
              </a:rPr>
            </a:br>
            <a:r>
              <a:rPr lang="ro-RO" sz="2000" dirty="0">
                <a:solidFill>
                  <a:schemeClr val="accent1">
                    <a:lumMod val="75000"/>
                  </a:schemeClr>
                </a:solidFill>
                <a:latin typeface="Arial" panose="020B0604020202020204" pitchFamily="34" charset="0"/>
                <a:cs typeface="Arial" panose="020B0604020202020204" pitchFamily="34" charset="0"/>
              </a:rPr>
              <a:t/>
            </a:r>
            <a:br>
              <a:rPr lang="ro-RO" sz="2000" dirty="0">
                <a:solidFill>
                  <a:schemeClr val="accent1">
                    <a:lumMod val="75000"/>
                  </a:schemeClr>
                </a:solidFill>
                <a:latin typeface="Arial" panose="020B0604020202020204" pitchFamily="34" charset="0"/>
                <a:cs typeface="Arial" panose="020B0604020202020204" pitchFamily="34" charset="0"/>
              </a:rPr>
            </a:br>
            <a:r>
              <a:rPr lang="ro-RO" sz="2000" b="1" dirty="0">
                <a:latin typeface="Arial" panose="020B0604020202020204" pitchFamily="34" charset="0"/>
                <a:cs typeface="Arial" panose="020B0604020202020204" pitchFamily="34" charset="0"/>
              </a:rPr>
              <a:t>Activitatea 2: Recrutare, selectie, monitorizare Grup Tinta</a:t>
            </a:r>
            <a:br>
              <a:rPr lang="ro-RO" sz="2000" b="1" dirty="0">
                <a:latin typeface="Arial" panose="020B0604020202020204" pitchFamily="34" charset="0"/>
                <a:cs typeface="Arial" panose="020B0604020202020204" pitchFamily="34" charset="0"/>
              </a:rPr>
            </a:br>
            <a:r>
              <a:rPr lang="ro-RO" sz="2000" i="1" dirty="0">
                <a:latin typeface="Arial" panose="020B0604020202020204" pitchFamily="34" charset="0"/>
                <a:cs typeface="Arial" panose="020B0604020202020204" pitchFamily="34" charset="0"/>
              </a:rPr>
              <a:t>Subactivitatea 2.1</a:t>
            </a:r>
            <a:r>
              <a:rPr lang="ro-RO" sz="2000" dirty="0">
                <a:latin typeface="Arial" panose="020B0604020202020204" pitchFamily="34" charset="0"/>
                <a:cs typeface="Arial" panose="020B0604020202020204" pitchFamily="34" charset="0"/>
              </a:rPr>
              <a:t>: Recrutare, selectie, monitorizare Grup Tinta;</a:t>
            </a:r>
            <a:br>
              <a:rPr lang="ro-RO" sz="2000" dirty="0">
                <a:latin typeface="Arial" panose="020B0604020202020204" pitchFamily="34" charset="0"/>
                <a:cs typeface="Arial" panose="020B0604020202020204" pitchFamily="34" charset="0"/>
              </a:rPr>
            </a:br>
            <a:r>
              <a:rPr lang="ro-RO" sz="2000" i="1" dirty="0">
                <a:latin typeface="Arial" panose="020B0604020202020204" pitchFamily="34" charset="0"/>
                <a:cs typeface="Arial" panose="020B0604020202020204" pitchFamily="34" charset="0"/>
              </a:rPr>
              <a:t>Subactivitatea 2.2</a:t>
            </a:r>
            <a:r>
              <a:rPr lang="ro-RO" sz="2000" dirty="0">
                <a:latin typeface="Arial" panose="020B0604020202020204" pitchFamily="34" charset="0"/>
                <a:cs typeface="Arial" panose="020B0604020202020204" pitchFamily="34" charset="0"/>
              </a:rPr>
              <a:t>: Campanie de informare a publicului cu privire la programul de formare antreprenoriala si metodologia de selectie a Grupului Tinta;</a:t>
            </a:r>
            <a:r>
              <a:rPr lang="ro-RO" sz="2000" dirty="0">
                <a:solidFill>
                  <a:schemeClr val="accent1">
                    <a:lumMod val="75000"/>
                  </a:schemeClr>
                </a:solidFill>
                <a:latin typeface="Arial" panose="020B0604020202020204" pitchFamily="34" charset="0"/>
                <a:cs typeface="Arial" panose="020B0604020202020204" pitchFamily="34" charset="0"/>
              </a:rPr>
              <a:t/>
            </a:r>
            <a:br>
              <a:rPr lang="ro-RO" sz="2000" dirty="0">
                <a:solidFill>
                  <a:schemeClr val="accent1">
                    <a:lumMod val="75000"/>
                  </a:schemeClr>
                </a:solidFill>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ro-RO" sz="1100" dirty="0" smtClean="0"/>
              <a:t/>
            </a:r>
            <a:br>
              <a:rPr lang="ro-RO" sz="1100" dirty="0" smtClean="0"/>
            </a:br>
            <a:endParaRPr lang="ro-RO" sz="1100" kern="50" dirty="0">
              <a:effectLst/>
              <a:latin typeface="Arial" panose="020B0604020202020204" pitchFamily="34" charset="0"/>
              <a:ea typeface="Calibri" panose="020F0502020204030204" pitchFamily="34" charset="0"/>
              <a:cs typeface="Arial" panose="020B0604020202020204"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46275" y="502796"/>
            <a:ext cx="8721725" cy="1146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 name="Subtitle 2"/>
          <p:cNvSpPr txBox="1">
            <a:spLocks/>
          </p:cNvSpPr>
          <p:nvPr/>
        </p:nvSpPr>
        <p:spPr>
          <a:xfrm>
            <a:off x="1735137" y="5257801"/>
            <a:ext cx="9144000" cy="376084"/>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5000"/>
              </a:lnSpc>
              <a:spcBef>
                <a:spcPts val="0"/>
              </a:spcBef>
            </a:pP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Investim</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în</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dezvoltare</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durabilă</a:t>
            </a:r>
            <a:endParaRPr lang="en-US" sz="3600" kern="50" dirty="0" smtClean="0">
              <a:latin typeface="Calibri" panose="020F0502020204030204" pitchFamily="34" charset="0"/>
              <a:ea typeface="Calibri" panose="020F0502020204030204" pitchFamily="34" charset="0"/>
              <a:cs typeface="Arial" panose="020B0604020202020204" pitchFamily="34" charset="0"/>
            </a:endParaRPr>
          </a:p>
          <a:p>
            <a:pPr>
              <a:lnSpc>
                <a:spcPct val="105000"/>
              </a:lnSpc>
              <a:spcBef>
                <a:spcPts val="0"/>
              </a:spcBef>
              <a:tabLst>
                <a:tab pos="2581275" algn="l"/>
              </a:tabLst>
            </a:pPr>
            <a:r>
              <a:rPr lang="en-GB" sz="3600" kern="50" dirty="0" smtClean="0">
                <a:latin typeface="Arial" panose="020B0604020202020204" pitchFamily="34" charset="0"/>
                <a:ea typeface="Calibri" panose="020F0502020204030204" pitchFamily="34" charset="0"/>
                <a:cs typeface="Arial" panose="020B0604020202020204" pitchFamily="34" charset="0"/>
              </a:rPr>
              <a:t>Program </a:t>
            </a:r>
            <a:r>
              <a:rPr lang="en-GB" sz="3600" kern="50" dirty="0" err="1" smtClean="0">
                <a:latin typeface="Arial" panose="020B0604020202020204" pitchFamily="34" charset="0"/>
                <a:ea typeface="Calibri" panose="020F0502020204030204" pitchFamily="34" charset="0"/>
                <a:cs typeface="Arial" panose="020B0604020202020204" pitchFamily="34" charset="0"/>
              </a:rPr>
              <a:t>cofinanțat</a:t>
            </a:r>
            <a:r>
              <a:rPr lang="en-GB" sz="3600" kern="50" dirty="0" smtClean="0">
                <a:latin typeface="Arial" panose="020B0604020202020204" pitchFamily="34" charset="0"/>
                <a:ea typeface="Calibri" panose="020F0502020204030204" pitchFamily="34" charset="0"/>
                <a:cs typeface="Arial" panose="020B0604020202020204" pitchFamily="34" charset="0"/>
              </a:rPr>
              <a:t> din </a:t>
            </a:r>
            <a:r>
              <a:rPr lang="en-GB" sz="3600" kern="50" dirty="0" err="1" smtClean="0">
                <a:latin typeface="Arial" panose="020B0604020202020204" pitchFamily="34" charset="0"/>
                <a:ea typeface="Calibri" panose="020F0502020204030204" pitchFamily="34" charset="0"/>
                <a:cs typeface="Arial" panose="020B0604020202020204" pitchFamily="34" charset="0"/>
              </a:rPr>
              <a:t>Fondul</a:t>
            </a:r>
            <a:r>
              <a:rPr lang="en-GB" sz="3600" kern="50" dirty="0" smtClean="0">
                <a:latin typeface="Arial" panose="020B0604020202020204" pitchFamily="34" charset="0"/>
                <a:ea typeface="Calibri" panose="020F0502020204030204" pitchFamily="34" charset="0"/>
                <a:cs typeface="Arial" panose="020B0604020202020204" pitchFamily="34" charset="0"/>
              </a:rPr>
              <a:t> Social European </a:t>
            </a:r>
            <a:r>
              <a:rPr lang="en-GB" sz="3600" kern="50" dirty="0" err="1" smtClean="0">
                <a:latin typeface="Arial" panose="020B0604020202020204" pitchFamily="34" charset="0"/>
                <a:ea typeface="Calibri" panose="020F0502020204030204" pitchFamily="34" charset="0"/>
                <a:cs typeface="Arial" panose="020B0604020202020204" pitchFamily="34" charset="0"/>
              </a:rPr>
              <a:t>prin</a:t>
            </a:r>
            <a:r>
              <a:rPr lang="en-GB" sz="3600" kern="50" dirty="0" smtClean="0">
                <a:latin typeface="Arial" panose="020B0604020202020204" pitchFamily="34" charset="0"/>
                <a:ea typeface="Calibri" panose="020F0502020204030204" pitchFamily="34" charset="0"/>
                <a:cs typeface="Arial" panose="020B0604020202020204" pitchFamily="34" charset="0"/>
              </a:rPr>
              <a:t> </a:t>
            </a:r>
            <a:r>
              <a:rPr lang="en-GB" sz="3600" kern="50" dirty="0" err="1" smtClean="0">
                <a:latin typeface="Arial" panose="020B0604020202020204" pitchFamily="34" charset="0"/>
                <a:ea typeface="Calibri" panose="020F0502020204030204" pitchFamily="34" charset="0"/>
                <a:cs typeface="Arial" panose="020B0604020202020204" pitchFamily="34" charset="0"/>
              </a:rPr>
              <a:t>Programul</a:t>
            </a:r>
            <a:r>
              <a:rPr lang="en-GB" sz="3600" kern="50" dirty="0" smtClean="0">
                <a:latin typeface="Arial" panose="020B0604020202020204" pitchFamily="34" charset="0"/>
                <a:ea typeface="Calibri" panose="020F0502020204030204" pitchFamily="34" charset="0"/>
                <a:cs typeface="Arial" panose="020B0604020202020204" pitchFamily="34" charset="0"/>
              </a:rPr>
              <a:t> </a:t>
            </a:r>
            <a:r>
              <a:rPr lang="en-GB" sz="3600" kern="50" dirty="0" err="1" smtClean="0">
                <a:latin typeface="Arial" panose="020B0604020202020204" pitchFamily="34" charset="0"/>
                <a:ea typeface="Calibri" panose="020F0502020204030204" pitchFamily="34" charset="0"/>
                <a:cs typeface="Arial" panose="020B0604020202020204" pitchFamily="34" charset="0"/>
              </a:rPr>
              <a:t>Operațional</a:t>
            </a:r>
            <a:r>
              <a:rPr lang="en-GB" sz="3600" kern="50" dirty="0" smtClean="0">
                <a:latin typeface="Arial" panose="020B0604020202020204" pitchFamily="34" charset="0"/>
                <a:ea typeface="Calibri" panose="020F0502020204030204" pitchFamily="34" charset="0"/>
                <a:cs typeface="Arial" panose="020B0604020202020204" pitchFamily="34" charset="0"/>
              </a:rPr>
              <a:t> Capital </a:t>
            </a:r>
            <a:r>
              <a:rPr lang="en-GB" sz="3600" kern="50" dirty="0" err="1" smtClean="0">
                <a:latin typeface="Arial" panose="020B0604020202020204" pitchFamily="34" charset="0"/>
                <a:ea typeface="Calibri" panose="020F0502020204030204" pitchFamily="34" charset="0"/>
                <a:cs typeface="Arial" panose="020B0604020202020204" pitchFamily="34" charset="0"/>
              </a:rPr>
              <a:t>Uman</a:t>
            </a:r>
            <a:r>
              <a:rPr lang="en-GB" sz="3600" kern="50" dirty="0" smtClean="0">
                <a:latin typeface="Arial" panose="020B0604020202020204" pitchFamily="34" charset="0"/>
                <a:ea typeface="Calibri" panose="020F0502020204030204" pitchFamily="34" charset="0"/>
                <a:cs typeface="Arial" panose="020B0604020202020204" pitchFamily="34" charset="0"/>
              </a:rPr>
              <a:t> 2014-2020</a:t>
            </a:r>
            <a:endParaRPr lang="en-US" sz="3600" kern="50" dirty="0" smtClean="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10" name="Picture 9"/>
          <p:cNvPicPr>
            <a:picLocks noChangeAspect="1"/>
          </p:cNvPicPr>
          <p:nvPr/>
        </p:nvPicPr>
        <p:blipFill>
          <a:blip r:embed="rId3"/>
          <a:stretch>
            <a:fillRect/>
          </a:stretch>
        </p:blipFill>
        <p:spPr>
          <a:xfrm>
            <a:off x="5883321" y="5583051"/>
            <a:ext cx="742857" cy="914286"/>
          </a:xfrm>
          <a:prstGeom prst="rect">
            <a:avLst/>
          </a:prstGeom>
        </p:spPr>
      </p:pic>
    </p:spTree>
    <p:extLst>
      <p:ext uri="{BB962C8B-B14F-4D97-AF65-F5344CB8AC3E}">
        <p14:creationId xmlns:p14="http://schemas.microsoft.com/office/powerpoint/2010/main" val="17146854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2796" y="1828800"/>
            <a:ext cx="10366409" cy="3301465"/>
          </a:xfrm>
        </p:spPr>
        <p:txBody>
          <a:bodyPr anchor="t">
            <a:normAutofit fontScale="90000"/>
          </a:bodyPr>
          <a:lstStyle/>
          <a:p>
            <a:pPr marL="0" indent="0" algn="l"/>
            <a:r>
              <a:rPr lang="en-US" sz="2200" b="1" dirty="0" err="1" smtClean="0">
                <a:solidFill>
                  <a:schemeClr val="accent1">
                    <a:lumMod val="75000"/>
                  </a:schemeClr>
                </a:solidFill>
                <a:latin typeface="Arial" panose="020B0604020202020204" pitchFamily="34" charset="0"/>
                <a:cs typeface="Arial" panose="020B0604020202020204" pitchFamily="34" charset="0"/>
              </a:rPr>
              <a:t>Activitatile</a:t>
            </a:r>
            <a:r>
              <a:rPr lang="en-US" sz="2200" b="1" dirty="0" smtClean="0">
                <a:solidFill>
                  <a:schemeClr val="accent1">
                    <a:lumMod val="75000"/>
                  </a:schemeClr>
                </a:solidFill>
                <a:latin typeface="Arial" panose="020B0604020202020204" pitchFamily="34" charset="0"/>
                <a:cs typeface="Arial" panose="020B0604020202020204" pitchFamily="34" charset="0"/>
              </a:rPr>
              <a:t> </a:t>
            </a:r>
            <a:r>
              <a:rPr lang="en-US" sz="2200" b="1" dirty="0" err="1" smtClean="0">
                <a:solidFill>
                  <a:schemeClr val="accent1">
                    <a:lumMod val="75000"/>
                  </a:schemeClr>
                </a:solidFill>
                <a:latin typeface="Arial" panose="020B0604020202020204" pitchFamily="34" charset="0"/>
                <a:cs typeface="Arial" panose="020B0604020202020204" pitchFamily="34" charset="0"/>
              </a:rPr>
              <a:t>si</a:t>
            </a:r>
            <a:r>
              <a:rPr lang="en-US" sz="2200" b="1" dirty="0" smtClean="0">
                <a:solidFill>
                  <a:schemeClr val="accent1">
                    <a:lumMod val="75000"/>
                  </a:schemeClr>
                </a:solidFill>
                <a:latin typeface="Arial" panose="020B0604020202020204" pitchFamily="34" charset="0"/>
                <a:cs typeface="Arial" panose="020B0604020202020204" pitchFamily="34" charset="0"/>
              </a:rPr>
              <a:t> </a:t>
            </a:r>
            <a:r>
              <a:rPr lang="en-US" sz="2200" b="1" dirty="0" err="1" smtClean="0">
                <a:solidFill>
                  <a:schemeClr val="accent1">
                    <a:lumMod val="75000"/>
                  </a:schemeClr>
                </a:solidFill>
                <a:latin typeface="Arial" panose="020B0604020202020204" pitchFamily="34" charset="0"/>
                <a:cs typeface="Arial" panose="020B0604020202020204" pitchFamily="34" charset="0"/>
              </a:rPr>
              <a:t>subactivitatile</a:t>
            </a:r>
            <a:r>
              <a:rPr lang="en-US" sz="2200" b="1" dirty="0" smtClean="0">
                <a:solidFill>
                  <a:schemeClr val="accent1">
                    <a:lumMod val="75000"/>
                  </a:schemeClr>
                </a:solidFill>
                <a:latin typeface="Arial" panose="020B0604020202020204" pitchFamily="34" charset="0"/>
                <a:cs typeface="Arial" panose="020B0604020202020204" pitchFamily="34" charset="0"/>
              </a:rPr>
              <a:t> </a:t>
            </a:r>
            <a:r>
              <a:rPr lang="en-US" sz="2200" b="1" dirty="0" err="1" smtClean="0">
                <a:solidFill>
                  <a:schemeClr val="accent1">
                    <a:lumMod val="75000"/>
                  </a:schemeClr>
                </a:solidFill>
                <a:latin typeface="Arial" panose="020B0604020202020204" pitchFamily="34" charset="0"/>
                <a:cs typeface="Arial" panose="020B0604020202020204" pitchFamily="34" charset="0"/>
              </a:rPr>
              <a:t>proiectului</a:t>
            </a:r>
            <a:r>
              <a:rPr lang="ro-RO" sz="2000" b="1" dirty="0" smtClean="0">
                <a:solidFill>
                  <a:schemeClr val="accent1">
                    <a:lumMod val="75000"/>
                  </a:schemeClr>
                </a:solidFill>
                <a:latin typeface="Arial" panose="020B0604020202020204" pitchFamily="34" charset="0"/>
                <a:cs typeface="Arial" panose="020B0604020202020204" pitchFamily="34" charset="0"/>
              </a:rPr>
              <a:t/>
            </a:r>
            <a:br>
              <a:rPr lang="ro-RO" sz="2000" b="1" dirty="0" smtClean="0">
                <a:solidFill>
                  <a:schemeClr val="accent1">
                    <a:lumMod val="75000"/>
                  </a:schemeClr>
                </a:solidFill>
                <a:latin typeface="Arial" panose="020B0604020202020204" pitchFamily="34" charset="0"/>
                <a:cs typeface="Arial" panose="020B0604020202020204" pitchFamily="34" charset="0"/>
              </a:rPr>
            </a:br>
            <a:r>
              <a:rPr lang="ro-RO" sz="2000" dirty="0" smtClean="0">
                <a:solidFill>
                  <a:schemeClr val="accent1">
                    <a:lumMod val="75000"/>
                  </a:schemeClr>
                </a:solidFill>
                <a:latin typeface="Arial" panose="020B0604020202020204" pitchFamily="34" charset="0"/>
                <a:cs typeface="Arial" panose="020B0604020202020204" pitchFamily="34" charset="0"/>
              </a:rPr>
              <a:t/>
            </a:r>
            <a:br>
              <a:rPr lang="ro-RO" sz="2000" dirty="0" smtClean="0">
                <a:solidFill>
                  <a:schemeClr val="accent1">
                    <a:lumMod val="75000"/>
                  </a:schemeClr>
                </a:solidFill>
                <a:latin typeface="Arial" panose="020B0604020202020204" pitchFamily="34" charset="0"/>
                <a:cs typeface="Arial" panose="020B0604020202020204" pitchFamily="34" charset="0"/>
              </a:rPr>
            </a:br>
            <a:r>
              <a:rPr lang="ro-RO" sz="2000" b="1" dirty="0">
                <a:latin typeface="Arial" panose="020B0604020202020204" pitchFamily="34" charset="0"/>
                <a:cs typeface="Arial" panose="020B0604020202020204" pitchFamily="34" charset="0"/>
              </a:rPr>
              <a:t>Activitatea 3: Formare antreprenoriala</a:t>
            </a:r>
            <a:r>
              <a:rPr lang="ro-RO" sz="2000" dirty="0">
                <a:latin typeface="Arial" panose="020B0604020202020204" pitchFamily="34" charset="0"/>
                <a:cs typeface="Arial" panose="020B0604020202020204" pitchFamily="34" charset="0"/>
              </a:rPr>
              <a:t/>
            </a:r>
            <a:br>
              <a:rPr lang="ro-RO" sz="2000" dirty="0">
                <a:latin typeface="Arial" panose="020B0604020202020204" pitchFamily="34" charset="0"/>
                <a:cs typeface="Arial" panose="020B0604020202020204" pitchFamily="34" charset="0"/>
              </a:rPr>
            </a:br>
            <a:r>
              <a:rPr lang="ro-RO" sz="2000" i="1" dirty="0">
                <a:latin typeface="Arial" panose="020B0604020202020204" pitchFamily="34" charset="0"/>
                <a:cs typeface="Arial" panose="020B0604020202020204" pitchFamily="34" charset="0"/>
              </a:rPr>
              <a:t>Subactivitatea 3.1</a:t>
            </a:r>
            <a:r>
              <a:rPr lang="ro-RO" sz="2000" dirty="0">
                <a:latin typeface="Arial" panose="020B0604020202020204" pitchFamily="34" charset="0"/>
                <a:cs typeface="Arial" panose="020B0604020202020204" pitchFamily="34" charset="0"/>
              </a:rPr>
              <a:t>: Furnizare curs competente antreprenoriale, 5 module: M1 Utilizarea sistemelor informatice in business; M2 Management organizational si al resurselor umane; M3 Comunicare, negociere in afaceri si elemente de marketing; M4 Management financiar si elaborare plan de afaceri; M5 Managementul mediului si al dezvoltarii durabile;</a:t>
            </a:r>
            <a:br>
              <a:rPr lang="ro-RO" sz="2000" dirty="0">
                <a:latin typeface="Arial" panose="020B0604020202020204" pitchFamily="34" charset="0"/>
                <a:cs typeface="Arial" panose="020B0604020202020204" pitchFamily="34" charset="0"/>
              </a:rPr>
            </a:br>
            <a:r>
              <a:rPr lang="ro-RO" sz="2000" i="1" dirty="0">
                <a:latin typeface="Arial" panose="020B0604020202020204" pitchFamily="34" charset="0"/>
                <a:cs typeface="Arial" panose="020B0604020202020204" pitchFamily="34" charset="0"/>
              </a:rPr>
              <a:t>Subactivitatea 3.2</a:t>
            </a:r>
            <a:r>
              <a:rPr lang="ro-RO" sz="2000" dirty="0">
                <a:latin typeface="Arial" panose="020B0604020202020204" pitchFamily="34" charset="0"/>
                <a:cs typeface="Arial" panose="020B0604020202020204" pitchFamily="34" charset="0"/>
              </a:rPr>
              <a:t>: Defasurare stagii de practica;</a:t>
            </a:r>
            <a:br>
              <a:rPr lang="ro-RO" sz="2000" dirty="0">
                <a:latin typeface="Arial" panose="020B0604020202020204" pitchFamily="34" charset="0"/>
                <a:cs typeface="Arial" panose="020B0604020202020204" pitchFamily="34" charset="0"/>
              </a:rPr>
            </a:br>
            <a:r>
              <a:rPr lang="ro-RO" sz="2000" dirty="0">
                <a:latin typeface="Arial" panose="020B0604020202020204" pitchFamily="34" charset="0"/>
                <a:cs typeface="Arial" panose="020B0604020202020204" pitchFamily="34" charset="0"/>
              </a:rPr>
              <a:t/>
            </a:r>
            <a:br>
              <a:rPr lang="ro-RO" sz="2000" dirty="0">
                <a:latin typeface="Arial" panose="020B0604020202020204" pitchFamily="34" charset="0"/>
                <a:cs typeface="Arial" panose="020B0604020202020204" pitchFamily="34" charset="0"/>
              </a:rPr>
            </a:br>
            <a:r>
              <a:rPr lang="ro-RO" sz="2000" b="1" dirty="0">
                <a:latin typeface="Arial" panose="020B0604020202020204" pitchFamily="34" charset="0"/>
                <a:cs typeface="Arial" panose="020B0604020202020204" pitchFamily="34" charset="0"/>
              </a:rPr>
              <a:t>Activitatea 4: Selectie Planuri de Afaceri</a:t>
            </a:r>
            <a:r>
              <a:rPr lang="ro-RO" sz="2000" i="1" dirty="0">
                <a:latin typeface="Arial" panose="020B0604020202020204" pitchFamily="34" charset="0"/>
                <a:cs typeface="Arial" panose="020B0604020202020204" pitchFamily="34" charset="0"/>
              </a:rPr>
              <a:t/>
            </a:r>
            <a:br>
              <a:rPr lang="ro-RO" sz="2000" i="1" dirty="0">
                <a:latin typeface="Arial" panose="020B0604020202020204" pitchFamily="34" charset="0"/>
                <a:cs typeface="Arial" panose="020B0604020202020204" pitchFamily="34" charset="0"/>
              </a:rPr>
            </a:br>
            <a:r>
              <a:rPr lang="ro-RO" sz="2000" i="1" dirty="0">
                <a:latin typeface="Arial" panose="020B0604020202020204" pitchFamily="34" charset="0"/>
                <a:cs typeface="Arial" panose="020B0604020202020204" pitchFamily="34" charset="0"/>
              </a:rPr>
              <a:t>Subactivitatea 4.1</a:t>
            </a:r>
            <a:r>
              <a:rPr lang="ro-RO" sz="2000" dirty="0">
                <a:latin typeface="Arial" panose="020B0604020202020204" pitchFamily="34" charset="0"/>
                <a:cs typeface="Arial" panose="020B0604020202020204" pitchFamily="34" charset="0"/>
              </a:rPr>
              <a:t>: Organizare competitie pentru selectie Planuri de Afaceri;</a:t>
            </a:r>
            <a:br>
              <a:rPr lang="ro-RO" sz="2000" dirty="0">
                <a:latin typeface="Arial" panose="020B0604020202020204" pitchFamily="34" charset="0"/>
                <a:cs typeface="Arial" panose="020B0604020202020204" pitchFamily="34" charset="0"/>
              </a:rPr>
            </a:br>
            <a:r>
              <a:rPr lang="ro-RO" sz="2000" i="1" dirty="0">
                <a:latin typeface="Arial" panose="020B0604020202020204" pitchFamily="34" charset="0"/>
                <a:cs typeface="Arial" panose="020B0604020202020204" pitchFamily="34" charset="0"/>
              </a:rPr>
              <a:t>Subactivitatea 4.2</a:t>
            </a:r>
            <a:r>
              <a:rPr lang="ro-RO" sz="2000" dirty="0">
                <a:latin typeface="Arial" panose="020B0604020202020204" pitchFamily="34" charset="0"/>
                <a:cs typeface="Arial" panose="020B0604020202020204" pitchFamily="34" charset="0"/>
              </a:rPr>
              <a:t>: Campanie de informare a publicului privind desfasurarea competitiei de Planuri de Afaceri si promovarea metodologiei de selectie a Planurilor de Afaceri ce vor fi finantate;</a:t>
            </a:r>
            <a:r>
              <a:rPr lang="ro-RO" sz="2000" b="1" dirty="0">
                <a:latin typeface="Arial" panose="020B0604020202020204" pitchFamily="34" charset="0"/>
                <a:cs typeface="Arial" panose="020B0604020202020204" pitchFamily="34" charset="0"/>
              </a:rPr>
              <a:t/>
            </a:r>
            <a:br>
              <a:rPr lang="ro-RO" sz="2000" b="1" dirty="0">
                <a:latin typeface="Arial" panose="020B0604020202020204" pitchFamily="34" charset="0"/>
                <a:cs typeface="Arial" panose="020B0604020202020204" pitchFamily="34" charset="0"/>
              </a:rPr>
            </a:br>
            <a:r>
              <a:rPr lang="ro-RO" sz="2000" dirty="0" smtClean="0">
                <a:solidFill>
                  <a:schemeClr val="accent1">
                    <a:lumMod val="75000"/>
                  </a:schemeClr>
                </a:solidFill>
                <a:latin typeface="Arial" panose="020B0604020202020204" pitchFamily="34" charset="0"/>
                <a:cs typeface="Arial" panose="020B0604020202020204" pitchFamily="34" charset="0"/>
              </a:rPr>
              <a:t/>
            </a:r>
            <a:br>
              <a:rPr lang="ro-RO" sz="2000" dirty="0" smtClean="0">
                <a:solidFill>
                  <a:schemeClr val="accent1">
                    <a:lumMod val="75000"/>
                  </a:schemeClr>
                </a:solidFill>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ro-RO" sz="1100" dirty="0" smtClean="0"/>
              <a:t/>
            </a:r>
            <a:br>
              <a:rPr lang="ro-RO" sz="1100" dirty="0" smtClean="0"/>
            </a:br>
            <a:endParaRPr lang="ro-RO" sz="1100" kern="50" dirty="0">
              <a:effectLst/>
              <a:latin typeface="Arial" panose="020B0604020202020204" pitchFamily="34" charset="0"/>
              <a:ea typeface="Calibri" panose="020F0502020204030204" pitchFamily="34" charset="0"/>
              <a:cs typeface="Arial" panose="020B0604020202020204"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46275" y="502796"/>
            <a:ext cx="8721725" cy="1146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 name="Subtitle 2"/>
          <p:cNvSpPr txBox="1">
            <a:spLocks/>
          </p:cNvSpPr>
          <p:nvPr/>
        </p:nvSpPr>
        <p:spPr>
          <a:xfrm>
            <a:off x="1735137" y="5257801"/>
            <a:ext cx="9144000" cy="376084"/>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5000"/>
              </a:lnSpc>
              <a:spcBef>
                <a:spcPts val="0"/>
              </a:spcBef>
            </a:pP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Investim</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în</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dezvoltare</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durabilă</a:t>
            </a:r>
            <a:endParaRPr lang="en-US" sz="3600" kern="50" dirty="0" smtClean="0">
              <a:latin typeface="Calibri" panose="020F0502020204030204" pitchFamily="34" charset="0"/>
              <a:ea typeface="Calibri" panose="020F0502020204030204" pitchFamily="34" charset="0"/>
              <a:cs typeface="Arial" panose="020B0604020202020204" pitchFamily="34" charset="0"/>
            </a:endParaRPr>
          </a:p>
          <a:p>
            <a:pPr>
              <a:lnSpc>
                <a:spcPct val="105000"/>
              </a:lnSpc>
              <a:spcBef>
                <a:spcPts val="0"/>
              </a:spcBef>
              <a:tabLst>
                <a:tab pos="2581275" algn="l"/>
              </a:tabLst>
            </a:pPr>
            <a:r>
              <a:rPr lang="en-GB" sz="3600" kern="50" dirty="0" smtClean="0">
                <a:latin typeface="Arial" panose="020B0604020202020204" pitchFamily="34" charset="0"/>
                <a:ea typeface="Calibri" panose="020F0502020204030204" pitchFamily="34" charset="0"/>
                <a:cs typeface="Arial" panose="020B0604020202020204" pitchFamily="34" charset="0"/>
              </a:rPr>
              <a:t>Program </a:t>
            </a:r>
            <a:r>
              <a:rPr lang="en-GB" sz="3600" kern="50" dirty="0" err="1" smtClean="0">
                <a:latin typeface="Arial" panose="020B0604020202020204" pitchFamily="34" charset="0"/>
                <a:ea typeface="Calibri" panose="020F0502020204030204" pitchFamily="34" charset="0"/>
                <a:cs typeface="Arial" panose="020B0604020202020204" pitchFamily="34" charset="0"/>
              </a:rPr>
              <a:t>cofinanțat</a:t>
            </a:r>
            <a:r>
              <a:rPr lang="en-GB" sz="3600" kern="50" dirty="0" smtClean="0">
                <a:latin typeface="Arial" panose="020B0604020202020204" pitchFamily="34" charset="0"/>
                <a:ea typeface="Calibri" panose="020F0502020204030204" pitchFamily="34" charset="0"/>
                <a:cs typeface="Arial" panose="020B0604020202020204" pitchFamily="34" charset="0"/>
              </a:rPr>
              <a:t> din </a:t>
            </a:r>
            <a:r>
              <a:rPr lang="en-GB" sz="3600" kern="50" dirty="0" err="1" smtClean="0">
                <a:latin typeface="Arial" panose="020B0604020202020204" pitchFamily="34" charset="0"/>
                <a:ea typeface="Calibri" panose="020F0502020204030204" pitchFamily="34" charset="0"/>
                <a:cs typeface="Arial" panose="020B0604020202020204" pitchFamily="34" charset="0"/>
              </a:rPr>
              <a:t>Fondul</a:t>
            </a:r>
            <a:r>
              <a:rPr lang="en-GB" sz="3600" kern="50" dirty="0" smtClean="0">
                <a:latin typeface="Arial" panose="020B0604020202020204" pitchFamily="34" charset="0"/>
                <a:ea typeface="Calibri" panose="020F0502020204030204" pitchFamily="34" charset="0"/>
                <a:cs typeface="Arial" panose="020B0604020202020204" pitchFamily="34" charset="0"/>
              </a:rPr>
              <a:t> Social European </a:t>
            </a:r>
            <a:r>
              <a:rPr lang="en-GB" sz="3600" kern="50" dirty="0" err="1" smtClean="0">
                <a:latin typeface="Arial" panose="020B0604020202020204" pitchFamily="34" charset="0"/>
                <a:ea typeface="Calibri" panose="020F0502020204030204" pitchFamily="34" charset="0"/>
                <a:cs typeface="Arial" panose="020B0604020202020204" pitchFamily="34" charset="0"/>
              </a:rPr>
              <a:t>prin</a:t>
            </a:r>
            <a:r>
              <a:rPr lang="en-GB" sz="3600" kern="50" dirty="0" smtClean="0">
                <a:latin typeface="Arial" panose="020B0604020202020204" pitchFamily="34" charset="0"/>
                <a:ea typeface="Calibri" panose="020F0502020204030204" pitchFamily="34" charset="0"/>
                <a:cs typeface="Arial" panose="020B0604020202020204" pitchFamily="34" charset="0"/>
              </a:rPr>
              <a:t> </a:t>
            </a:r>
            <a:r>
              <a:rPr lang="en-GB" sz="3600" kern="50" dirty="0" err="1" smtClean="0">
                <a:latin typeface="Arial" panose="020B0604020202020204" pitchFamily="34" charset="0"/>
                <a:ea typeface="Calibri" panose="020F0502020204030204" pitchFamily="34" charset="0"/>
                <a:cs typeface="Arial" panose="020B0604020202020204" pitchFamily="34" charset="0"/>
              </a:rPr>
              <a:t>Programul</a:t>
            </a:r>
            <a:r>
              <a:rPr lang="en-GB" sz="3600" kern="50" dirty="0" smtClean="0">
                <a:latin typeface="Arial" panose="020B0604020202020204" pitchFamily="34" charset="0"/>
                <a:ea typeface="Calibri" panose="020F0502020204030204" pitchFamily="34" charset="0"/>
                <a:cs typeface="Arial" panose="020B0604020202020204" pitchFamily="34" charset="0"/>
              </a:rPr>
              <a:t> </a:t>
            </a:r>
            <a:r>
              <a:rPr lang="en-GB" sz="3600" kern="50" dirty="0" err="1" smtClean="0">
                <a:latin typeface="Arial" panose="020B0604020202020204" pitchFamily="34" charset="0"/>
                <a:ea typeface="Calibri" panose="020F0502020204030204" pitchFamily="34" charset="0"/>
                <a:cs typeface="Arial" panose="020B0604020202020204" pitchFamily="34" charset="0"/>
              </a:rPr>
              <a:t>Operațional</a:t>
            </a:r>
            <a:r>
              <a:rPr lang="en-GB" sz="3600" kern="50" dirty="0" smtClean="0">
                <a:latin typeface="Arial" panose="020B0604020202020204" pitchFamily="34" charset="0"/>
                <a:ea typeface="Calibri" panose="020F0502020204030204" pitchFamily="34" charset="0"/>
                <a:cs typeface="Arial" panose="020B0604020202020204" pitchFamily="34" charset="0"/>
              </a:rPr>
              <a:t> Capital </a:t>
            </a:r>
            <a:r>
              <a:rPr lang="en-GB" sz="3600" kern="50" dirty="0" err="1" smtClean="0">
                <a:latin typeface="Arial" panose="020B0604020202020204" pitchFamily="34" charset="0"/>
                <a:ea typeface="Calibri" panose="020F0502020204030204" pitchFamily="34" charset="0"/>
                <a:cs typeface="Arial" panose="020B0604020202020204" pitchFamily="34" charset="0"/>
              </a:rPr>
              <a:t>Uman</a:t>
            </a:r>
            <a:r>
              <a:rPr lang="en-GB" sz="3600" kern="50" dirty="0" smtClean="0">
                <a:latin typeface="Arial" panose="020B0604020202020204" pitchFamily="34" charset="0"/>
                <a:ea typeface="Calibri" panose="020F0502020204030204" pitchFamily="34" charset="0"/>
                <a:cs typeface="Arial" panose="020B0604020202020204" pitchFamily="34" charset="0"/>
              </a:rPr>
              <a:t> 2014-2020</a:t>
            </a:r>
            <a:endParaRPr lang="en-US" sz="3600" kern="50" dirty="0" smtClean="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10" name="Picture 9"/>
          <p:cNvPicPr>
            <a:picLocks noChangeAspect="1"/>
          </p:cNvPicPr>
          <p:nvPr/>
        </p:nvPicPr>
        <p:blipFill>
          <a:blip r:embed="rId3"/>
          <a:stretch>
            <a:fillRect/>
          </a:stretch>
        </p:blipFill>
        <p:spPr>
          <a:xfrm>
            <a:off x="5883321" y="5583051"/>
            <a:ext cx="742857" cy="914286"/>
          </a:xfrm>
          <a:prstGeom prst="rect">
            <a:avLst/>
          </a:prstGeom>
        </p:spPr>
      </p:pic>
    </p:spTree>
    <p:extLst>
      <p:ext uri="{BB962C8B-B14F-4D97-AF65-F5344CB8AC3E}">
        <p14:creationId xmlns:p14="http://schemas.microsoft.com/office/powerpoint/2010/main" val="22867194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2796" y="1828800"/>
            <a:ext cx="10366409" cy="3301465"/>
          </a:xfrm>
        </p:spPr>
        <p:txBody>
          <a:bodyPr anchor="t">
            <a:normAutofit fontScale="90000"/>
          </a:bodyPr>
          <a:lstStyle/>
          <a:p>
            <a:pPr marL="0" indent="0" algn="l"/>
            <a:r>
              <a:rPr lang="en-US" sz="2200" b="1" dirty="0" err="1" smtClean="0">
                <a:solidFill>
                  <a:schemeClr val="accent1">
                    <a:lumMod val="75000"/>
                  </a:schemeClr>
                </a:solidFill>
                <a:latin typeface="Arial" panose="020B0604020202020204" pitchFamily="34" charset="0"/>
                <a:cs typeface="Arial" panose="020B0604020202020204" pitchFamily="34" charset="0"/>
              </a:rPr>
              <a:t>Activitatile</a:t>
            </a:r>
            <a:r>
              <a:rPr lang="en-US" sz="2200" b="1" dirty="0" smtClean="0">
                <a:solidFill>
                  <a:schemeClr val="accent1">
                    <a:lumMod val="75000"/>
                  </a:schemeClr>
                </a:solidFill>
                <a:latin typeface="Arial" panose="020B0604020202020204" pitchFamily="34" charset="0"/>
                <a:cs typeface="Arial" panose="020B0604020202020204" pitchFamily="34" charset="0"/>
              </a:rPr>
              <a:t> </a:t>
            </a:r>
            <a:r>
              <a:rPr lang="en-US" sz="2200" b="1" dirty="0" err="1" smtClean="0">
                <a:solidFill>
                  <a:schemeClr val="accent1">
                    <a:lumMod val="75000"/>
                  </a:schemeClr>
                </a:solidFill>
                <a:latin typeface="Arial" panose="020B0604020202020204" pitchFamily="34" charset="0"/>
                <a:cs typeface="Arial" panose="020B0604020202020204" pitchFamily="34" charset="0"/>
              </a:rPr>
              <a:t>si</a:t>
            </a:r>
            <a:r>
              <a:rPr lang="en-US" sz="2200" b="1" dirty="0" smtClean="0">
                <a:solidFill>
                  <a:schemeClr val="accent1">
                    <a:lumMod val="75000"/>
                  </a:schemeClr>
                </a:solidFill>
                <a:latin typeface="Arial" panose="020B0604020202020204" pitchFamily="34" charset="0"/>
                <a:cs typeface="Arial" panose="020B0604020202020204" pitchFamily="34" charset="0"/>
              </a:rPr>
              <a:t> </a:t>
            </a:r>
            <a:r>
              <a:rPr lang="en-US" sz="2200" b="1" dirty="0" err="1" smtClean="0">
                <a:solidFill>
                  <a:schemeClr val="accent1">
                    <a:lumMod val="75000"/>
                  </a:schemeClr>
                </a:solidFill>
                <a:latin typeface="Arial" panose="020B0604020202020204" pitchFamily="34" charset="0"/>
                <a:cs typeface="Arial" panose="020B0604020202020204" pitchFamily="34" charset="0"/>
              </a:rPr>
              <a:t>subactivitatile</a:t>
            </a:r>
            <a:r>
              <a:rPr lang="en-US" sz="2200" b="1" dirty="0" smtClean="0">
                <a:solidFill>
                  <a:schemeClr val="accent1">
                    <a:lumMod val="75000"/>
                  </a:schemeClr>
                </a:solidFill>
                <a:latin typeface="Arial" panose="020B0604020202020204" pitchFamily="34" charset="0"/>
                <a:cs typeface="Arial" panose="020B0604020202020204" pitchFamily="34" charset="0"/>
              </a:rPr>
              <a:t> </a:t>
            </a:r>
            <a:r>
              <a:rPr lang="en-US" sz="2200" b="1" dirty="0" err="1" smtClean="0">
                <a:solidFill>
                  <a:schemeClr val="accent1">
                    <a:lumMod val="75000"/>
                  </a:schemeClr>
                </a:solidFill>
                <a:latin typeface="Arial" panose="020B0604020202020204" pitchFamily="34" charset="0"/>
                <a:cs typeface="Arial" panose="020B0604020202020204" pitchFamily="34" charset="0"/>
              </a:rPr>
              <a:t>proiectului</a:t>
            </a:r>
            <a:r>
              <a:rPr lang="ro-RO" sz="2000" b="1" dirty="0" smtClean="0">
                <a:solidFill>
                  <a:schemeClr val="accent1">
                    <a:lumMod val="75000"/>
                  </a:schemeClr>
                </a:solidFill>
                <a:latin typeface="Arial" panose="020B0604020202020204" pitchFamily="34" charset="0"/>
                <a:cs typeface="Arial" panose="020B0604020202020204" pitchFamily="34" charset="0"/>
              </a:rPr>
              <a:t/>
            </a:r>
            <a:br>
              <a:rPr lang="ro-RO" sz="2000" b="1" dirty="0" smtClean="0">
                <a:solidFill>
                  <a:schemeClr val="accent1">
                    <a:lumMod val="75000"/>
                  </a:schemeClr>
                </a:solidFill>
                <a:latin typeface="Arial" panose="020B0604020202020204" pitchFamily="34" charset="0"/>
                <a:cs typeface="Arial" panose="020B0604020202020204" pitchFamily="34" charset="0"/>
              </a:rPr>
            </a:br>
            <a:r>
              <a:rPr lang="ro-RO" sz="2000" dirty="0" smtClean="0">
                <a:solidFill>
                  <a:schemeClr val="accent1">
                    <a:lumMod val="75000"/>
                  </a:schemeClr>
                </a:solidFill>
                <a:latin typeface="Arial" panose="020B0604020202020204" pitchFamily="34" charset="0"/>
                <a:cs typeface="Arial" panose="020B0604020202020204" pitchFamily="34" charset="0"/>
              </a:rPr>
              <a:t/>
            </a:r>
            <a:br>
              <a:rPr lang="ro-RO" sz="2000" dirty="0" smtClean="0">
                <a:solidFill>
                  <a:schemeClr val="accent1">
                    <a:lumMod val="75000"/>
                  </a:schemeClr>
                </a:solidFill>
                <a:latin typeface="Arial" panose="020B0604020202020204" pitchFamily="34" charset="0"/>
                <a:cs typeface="Arial" panose="020B0604020202020204" pitchFamily="34" charset="0"/>
              </a:rPr>
            </a:br>
            <a:r>
              <a:rPr lang="ro-RO" sz="2000" b="1" dirty="0" smtClean="0">
                <a:latin typeface="Arial" panose="020B0604020202020204" pitchFamily="34" charset="0"/>
                <a:cs typeface="Arial" panose="020B0604020202020204" pitchFamily="34" charset="0"/>
              </a:rPr>
              <a:t>Activitatea </a:t>
            </a:r>
            <a:r>
              <a:rPr lang="ro-RO" sz="2000" b="1" dirty="0">
                <a:latin typeface="Arial" panose="020B0604020202020204" pitchFamily="34" charset="0"/>
                <a:cs typeface="Arial" panose="020B0604020202020204" pitchFamily="34" charset="0"/>
              </a:rPr>
              <a:t>5: Acordare sprijin pentru infiintare firme si acordare subventii</a:t>
            </a:r>
            <a:r>
              <a:rPr lang="ro-RO" sz="2000" dirty="0">
                <a:latin typeface="Arial" panose="020B0604020202020204" pitchFamily="34" charset="0"/>
                <a:cs typeface="Arial" panose="020B0604020202020204" pitchFamily="34" charset="0"/>
              </a:rPr>
              <a:t/>
            </a:r>
            <a:br>
              <a:rPr lang="ro-RO" sz="2000" dirty="0">
                <a:latin typeface="Arial" panose="020B0604020202020204" pitchFamily="34" charset="0"/>
                <a:cs typeface="Arial" panose="020B0604020202020204" pitchFamily="34" charset="0"/>
              </a:rPr>
            </a:br>
            <a:r>
              <a:rPr lang="ro-RO" sz="2000" i="1" dirty="0">
                <a:latin typeface="Arial" panose="020B0604020202020204" pitchFamily="34" charset="0"/>
                <a:cs typeface="Arial" panose="020B0604020202020204" pitchFamily="34" charset="0"/>
              </a:rPr>
              <a:t>Subactivitatea 5.1</a:t>
            </a:r>
            <a:r>
              <a:rPr lang="ro-RO" sz="2000" dirty="0">
                <a:latin typeface="Arial" panose="020B0604020202020204" pitchFamily="34" charset="0"/>
                <a:cs typeface="Arial" panose="020B0604020202020204" pitchFamily="34" charset="0"/>
              </a:rPr>
              <a:t>: Infiintare firme, acordare subventii si monitorizarea implementarii Planurilor de Afaceri;</a:t>
            </a:r>
            <a:br>
              <a:rPr lang="ro-RO" sz="2000" dirty="0">
                <a:latin typeface="Arial" panose="020B0604020202020204" pitchFamily="34" charset="0"/>
                <a:cs typeface="Arial" panose="020B0604020202020204" pitchFamily="34" charset="0"/>
              </a:rPr>
            </a:br>
            <a:r>
              <a:rPr lang="ro-RO" sz="2000" i="1" dirty="0">
                <a:latin typeface="Arial" panose="020B0604020202020204" pitchFamily="34" charset="0"/>
                <a:cs typeface="Arial" panose="020B0604020202020204" pitchFamily="34" charset="0"/>
              </a:rPr>
              <a:t>Subactivitatea 5.2</a:t>
            </a:r>
            <a:r>
              <a:rPr lang="ro-RO" sz="2000" dirty="0">
                <a:latin typeface="Arial" panose="020B0604020202020204" pitchFamily="34" charset="0"/>
                <a:cs typeface="Arial" panose="020B0604020202020204" pitchFamily="34" charset="0"/>
              </a:rPr>
              <a:t>: Acordare de sprijin pentru infiintarea firmelor in cadrul unor sesiuni de consultanta/mentorat;</a:t>
            </a:r>
            <a:br>
              <a:rPr lang="ro-RO" sz="2000" dirty="0">
                <a:latin typeface="Arial" panose="020B0604020202020204" pitchFamily="34" charset="0"/>
                <a:cs typeface="Arial" panose="020B0604020202020204" pitchFamily="34" charset="0"/>
              </a:rPr>
            </a:br>
            <a:r>
              <a:rPr lang="ro-RO" sz="2000" dirty="0" smtClean="0">
                <a:latin typeface="Arial" panose="020B0604020202020204" pitchFamily="34" charset="0"/>
                <a:cs typeface="Arial" panose="020B0604020202020204" pitchFamily="34" charset="0"/>
              </a:rPr>
              <a:t/>
            </a:r>
            <a:br>
              <a:rPr lang="ro-RO" sz="2000" dirty="0" smtClean="0">
                <a:latin typeface="Arial" panose="020B0604020202020204" pitchFamily="34" charset="0"/>
                <a:cs typeface="Arial" panose="020B0604020202020204" pitchFamily="34" charset="0"/>
              </a:rPr>
            </a:br>
            <a:r>
              <a:rPr lang="ro-RO" sz="2000" dirty="0">
                <a:latin typeface="Arial" panose="020B0604020202020204" pitchFamily="34" charset="0"/>
                <a:cs typeface="Arial" panose="020B0604020202020204" pitchFamily="34" charset="0"/>
              </a:rPr>
              <a:t/>
            </a:r>
            <a:br>
              <a:rPr lang="ro-RO" sz="2000" dirty="0">
                <a:latin typeface="Arial" panose="020B0604020202020204" pitchFamily="34" charset="0"/>
                <a:cs typeface="Arial" panose="020B0604020202020204" pitchFamily="34" charset="0"/>
              </a:rPr>
            </a:br>
            <a:r>
              <a:rPr lang="ro-RO" sz="2000" b="1" dirty="0">
                <a:latin typeface="Arial" panose="020B0604020202020204" pitchFamily="34" charset="0"/>
                <a:cs typeface="Arial" panose="020B0604020202020204" pitchFamily="34" charset="0"/>
              </a:rPr>
              <a:t>Activitatea 6: Monitorizarea functionarii si dezvoltarii afacerilor</a:t>
            </a:r>
            <a:r>
              <a:rPr lang="ro-RO" sz="2000" dirty="0">
                <a:latin typeface="Arial" panose="020B0604020202020204" pitchFamily="34" charset="0"/>
                <a:cs typeface="Arial" panose="020B0604020202020204" pitchFamily="34" charset="0"/>
              </a:rPr>
              <a:t/>
            </a:r>
            <a:br>
              <a:rPr lang="ro-RO" sz="2000" dirty="0">
                <a:latin typeface="Arial" panose="020B0604020202020204" pitchFamily="34" charset="0"/>
                <a:cs typeface="Arial" panose="020B0604020202020204" pitchFamily="34" charset="0"/>
              </a:rPr>
            </a:br>
            <a:r>
              <a:rPr lang="ro-RO" sz="2000" i="1" dirty="0">
                <a:latin typeface="Arial" panose="020B0604020202020204" pitchFamily="34" charset="0"/>
                <a:cs typeface="Arial" panose="020B0604020202020204" pitchFamily="34" charset="0"/>
              </a:rPr>
              <a:t>Subactivitatea 6.1</a:t>
            </a:r>
            <a:r>
              <a:rPr lang="ro-RO" sz="2000" dirty="0">
                <a:latin typeface="Arial" panose="020B0604020202020204" pitchFamily="34" charset="0"/>
                <a:cs typeface="Arial" panose="020B0604020202020204" pitchFamily="34" charset="0"/>
              </a:rPr>
              <a:t>: Monitorizare functionarii si dezvoltarii afacerilor;</a:t>
            </a:r>
            <a:r>
              <a:rPr lang="ro-RO" sz="2000" b="1" dirty="0">
                <a:latin typeface="Arial" panose="020B0604020202020204" pitchFamily="34" charset="0"/>
                <a:cs typeface="Arial" panose="020B0604020202020204" pitchFamily="34" charset="0"/>
              </a:rPr>
              <a:t/>
            </a:r>
            <a:br>
              <a:rPr lang="ro-RO" sz="2000" b="1" dirty="0">
                <a:latin typeface="Arial" panose="020B0604020202020204" pitchFamily="34" charset="0"/>
                <a:cs typeface="Arial" panose="020B0604020202020204" pitchFamily="34" charset="0"/>
              </a:rPr>
            </a:br>
            <a:r>
              <a:rPr lang="ro-RO" sz="2000" b="1" dirty="0">
                <a:latin typeface="Arial" panose="020B0604020202020204" pitchFamily="34" charset="0"/>
                <a:cs typeface="Arial" panose="020B0604020202020204" pitchFamily="34" charset="0"/>
              </a:rPr>
              <a:t/>
            </a:r>
            <a:br>
              <a:rPr lang="ro-RO" sz="2000" b="1" dirty="0">
                <a:latin typeface="Arial" panose="020B0604020202020204" pitchFamily="34" charset="0"/>
                <a:cs typeface="Arial" panose="020B0604020202020204" pitchFamily="34" charset="0"/>
              </a:rPr>
            </a:br>
            <a:r>
              <a:rPr lang="ro-RO" sz="2000" dirty="0" smtClean="0">
                <a:solidFill>
                  <a:schemeClr val="accent1">
                    <a:lumMod val="75000"/>
                  </a:schemeClr>
                </a:solidFill>
                <a:latin typeface="Arial" panose="020B0604020202020204" pitchFamily="34" charset="0"/>
                <a:cs typeface="Arial" panose="020B0604020202020204" pitchFamily="34" charset="0"/>
              </a:rPr>
              <a:t/>
            </a:r>
            <a:br>
              <a:rPr lang="ro-RO" sz="2000" dirty="0" smtClean="0">
                <a:solidFill>
                  <a:schemeClr val="accent1">
                    <a:lumMod val="75000"/>
                  </a:schemeClr>
                </a:solidFill>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ro-RO" sz="1100" dirty="0" smtClean="0"/>
              <a:t/>
            </a:r>
            <a:br>
              <a:rPr lang="ro-RO" sz="1100" dirty="0" smtClean="0"/>
            </a:br>
            <a:endParaRPr lang="ro-RO" sz="1100" kern="50" dirty="0">
              <a:effectLst/>
              <a:latin typeface="Arial" panose="020B0604020202020204" pitchFamily="34" charset="0"/>
              <a:ea typeface="Calibri" panose="020F0502020204030204" pitchFamily="34" charset="0"/>
              <a:cs typeface="Arial" panose="020B0604020202020204"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46275" y="502796"/>
            <a:ext cx="8721725" cy="1146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 name="Subtitle 2"/>
          <p:cNvSpPr txBox="1">
            <a:spLocks/>
          </p:cNvSpPr>
          <p:nvPr/>
        </p:nvSpPr>
        <p:spPr>
          <a:xfrm>
            <a:off x="1735137" y="5257801"/>
            <a:ext cx="9144000" cy="376084"/>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5000"/>
              </a:lnSpc>
              <a:spcBef>
                <a:spcPts val="0"/>
              </a:spcBef>
            </a:pP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Investim</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în</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dezvoltare</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durabilă</a:t>
            </a:r>
            <a:endParaRPr lang="en-US" sz="3600" kern="50" dirty="0" smtClean="0">
              <a:latin typeface="Calibri" panose="020F0502020204030204" pitchFamily="34" charset="0"/>
              <a:ea typeface="Calibri" panose="020F0502020204030204" pitchFamily="34" charset="0"/>
              <a:cs typeface="Arial" panose="020B0604020202020204" pitchFamily="34" charset="0"/>
            </a:endParaRPr>
          </a:p>
          <a:p>
            <a:pPr>
              <a:lnSpc>
                <a:spcPct val="105000"/>
              </a:lnSpc>
              <a:spcBef>
                <a:spcPts val="0"/>
              </a:spcBef>
              <a:tabLst>
                <a:tab pos="2581275" algn="l"/>
              </a:tabLst>
            </a:pPr>
            <a:r>
              <a:rPr lang="en-GB" sz="3600" kern="50" dirty="0" smtClean="0">
                <a:latin typeface="Arial" panose="020B0604020202020204" pitchFamily="34" charset="0"/>
                <a:ea typeface="Calibri" panose="020F0502020204030204" pitchFamily="34" charset="0"/>
                <a:cs typeface="Arial" panose="020B0604020202020204" pitchFamily="34" charset="0"/>
              </a:rPr>
              <a:t>Program </a:t>
            </a:r>
            <a:r>
              <a:rPr lang="en-GB" sz="3600" kern="50" dirty="0" err="1" smtClean="0">
                <a:latin typeface="Arial" panose="020B0604020202020204" pitchFamily="34" charset="0"/>
                <a:ea typeface="Calibri" panose="020F0502020204030204" pitchFamily="34" charset="0"/>
                <a:cs typeface="Arial" panose="020B0604020202020204" pitchFamily="34" charset="0"/>
              </a:rPr>
              <a:t>cofinanțat</a:t>
            </a:r>
            <a:r>
              <a:rPr lang="en-GB" sz="3600" kern="50" dirty="0" smtClean="0">
                <a:latin typeface="Arial" panose="020B0604020202020204" pitchFamily="34" charset="0"/>
                <a:ea typeface="Calibri" panose="020F0502020204030204" pitchFamily="34" charset="0"/>
                <a:cs typeface="Arial" panose="020B0604020202020204" pitchFamily="34" charset="0"/>
              </a:rPr>
              <a:t> din </a:t>
            </a:r>
            <a:r>
              <a:rPr lang="en-GB" sz="3600" kern="50" dirty="0" err="1" smtClean="0">
                <a:latin typeface="Arial" panose="020B0604020202020204" pitchFamily="34" charset="0"/>
                <a:ea typeface="Calibri" panose="020F0502020204030204" pitchFamily="34" charset="0"/>
                <a:cs typeface="Arial" panose="020B0604020202020204" pitchFamily="34" charset="0"/>
              </a:rPr>
              <a:t>Fondul</a:t>
            </a:r>
            <a:r>
              <a:rPr lang="en-GB" sz="3600" kern="50" dirty="0" smtClean="0">
                <a:latin typeface="Arial" panose="020B0604020202020204" pitchFamily="34" charset="0"/>
                <a:ea typeface="Calibri" panose="020F0502020204030204" pitchFamily="34" charset="0"/>
                <a:cs typeface="Arial" panose="020B0604020202020204" pitchFamily="34" charset="0"/>
              </a:rPr>
              <a:t> Social European </a:t>
            </a:r>
            <a:r>
              <a:rPr lang="en-GB" sz="3600" kern="50" dirty="0" err="1" smtClean="0">
                <a:latin typeface="Arial" panose="020B0604020202020204" pitchFamily="34" charset="0"/>
                <a:ea typeface="Calibri" panose="020F0502020204030204" pitchFamily="34" charset="0"/>
                <a:cs typeface="Arial" panose="020B0604020202020204" pitchFamily="34" charset="0"/>
              </a:rPr>
              <a:t>prin</a:t>
            </a:r>
            <a:r>
              <a:rPr lang="en-GB" sz="3600" kern="50" dirty="0" smtClean="0">
                <a:latin typeface="Arial" panose="020B0604020202020204" pitchFamily="34" charset="0"/>
                <a:ea typeface="Calibri" panose="020F0502020204030204" pitchFamily="34" charset="0"/>
                <a:cs typeface="Arial" panose="020B0604020202020204" pitchFamily="34" charset="0"/>
              </a:rPr>
              <a:t> </a:t>
            </a:r>
            <a:r>
              <a:rPr lang="en-GB" sz="3600" kern="50" dirty="0" err="1" smtClean="0">
                <a:latin typeface="Arial" panose="020B0604020202020204" pitchFamily="34" charset="0"/>
                <a:ea typeface="Calibri" panose="020F0502020204030204" pitchFamily="34" charset="0"/>
                <a:cs typeface="Arial" panose="020B0604020202020204" pitchFamily="34" charset="0"/>
              </a:rPr>
              <a:t>Programul</a:t>
            </a:r>
            <a:r>
              <a:rPr lang="en-GB" sz="3600" kern="50" dirty="0" smtClean="0">
                <a:latin typeface="Arial" panose="020B0604020202020204" pitchFamily="34" charset="0"/>
                <a:ea typeface="Calibri" panose="020F0502020204030204" pitchFamily="34" charset="0"/>
                <a:cs typeface="Arial" panose="020B0604020202020204" pitchFamily="34" charset="0"/>
              </a:rPr>
              <a:t> </a:t>
            </a:r>
            <a:r>
              <a:rPr lang="en-GB" sz="3600" kern="50" dirty="0" err="1" smtClean="0">
                <a:latin typeface="Arial" panose="020B0604020202020204" pitchFamily="34" charset="0"/>
                <a:ea typeface="Calibri" panose="020F0502020204030204" pitchFamily="34" charset="0"/>
                <a:cs typeface="Arial" panose="020B0604020202020204" pitchFamily="34" charset="0"/>
              </a:rPr>
              <a:t>Operațional</a:t>
            </a:r>
            <a:r>
              <a:rPr lang="en-GB" sz="3600" kern="50" dirty="0" smtClean="0">
                <a:latin typeface="Arial" panose="020B0604020202020204" pitchFamily="34" charset="0"/>
                <a:ea typeface="Calibri" panose="020F0502020204030204" pitchFamily="34" charset="0"/>
                <a:cs typeface="Arial" panose="020B0604020202020204" pitchFamily="34" charset="0"/>
              </a:rPr>
              <a:t> Capital </a:t>
            </a:r>
            <a:r>
              <a:rPr lang="en-GB" sz="3600" kern="50" dirty="0" err="1" smtClean="0">
                <a:latin typeface="Arial" panose="020B0604020202020204" pitchFamily="34" charset="0"/>
                <a:ea typeface="Calibri" panose="020F0502020204030204" pitchFamily="34" charset="0"/>
                <a:cs typeface="Arial" panose="020B0604020202020204" pitchFamily="34" charset="0"/>
              </a:rPr>
              <a:t>Uman</a:t>
            </a:r>
            <a:r>
              <a:rPr lang="en-GB" sz="3600" kern="50" dirty="0" smtClean="0">
                <a:latin typeface="Arial" panose="020B0604020202020204" pitchFamily="34" charset="0"/>
                <a:ea typeface="Calibri" panose="020F0502020204030204" pitchFamily="34" charset="0"/>
                <a:cs typeface="Arial" panose="020B0604020202020204" pitchFamily="34" charset="0"/>
              </a:rPr>
              <a:t> 2014-2020</a:t>
            </a:r>
            <a:endParaRPr lang="en-US" sz="3600" kern="50" dirty="0" smtClean="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10" name="Picture 9"/>
          <p:cNvPicPr>
            <a:picLocks noChangeAspect="1"/>
          </p:cNvPicPr>
          <p:nvPr/>
        </p:nvPicPr>
        <p:blipFill>
          <a:blip r:embed="rId3"/>
          <a:stretch>
            <a:fillRect/>
          </a:stretch>
        </p:blipFill>
        <p:spPr>
          <a:xfrm>
            <a:off x="5883321" y="5583051"/>
            <a:ext cx="742857" cy="914286"/>
          </a:xfrm>
          <a:prstGeom prst="rect">
            <a:avLst/>
          </a:prstGeom>
        </p:spPr>
      </p:pic>
    </p:spTree>
    <p:extLst>
      <p:ext uri="{BB962C8B-B14F-4D97-AF65-F5344CB8AC3E}">
        <p14:creationId xmlns:p14="http://schemas.microsoft.com/office/powerpoint/2010/main" val="28497765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2796" y="1828800"/>
            <a:ext cx="10366409" cy="3301465"/>
          </a:xfrm>
        </p:spPr>
        <p:txBody>
          <a:bodyPr anchor="t">
            <a:normAutofit fontScale="90000"/>
          </a:bodyPr>
          <a:lstStyle/>
          <a:p>
            <a:pPr marL="0" indent="0" algn="l"/>
            <a:r>
              <a:rPr lang="en-US" sz="2200" b="1" dirty="0" err="1" smtClean="0">
                <a:solidFill>
                  <a:schemeClr val="accent1">
                    <a:lumMod val="75000"/>
                  </a:schemeClr>
                </a:solidFill>
                <a:latin typeface="Arial" panose="020B0604020202020204" pitchFamily="34" charset="0"/>
                <a:cs typeface="Arial" panose="020B0604020202020204" pitchFamily="34" charset="0"/>
              </a:rPr>
              <a:t>Activitatile</a:t>
            </a:r>
            <a:r>
              <a:rPr lang="en-US" sz="2200" b="1" dirty="0" smtClean="0">
                <a:solidFill>
                  <a:schemeClr val="accent1">
                    <a:lumMod val="75000"/>
                  </a:schemeClr>
                </a:solidFill>
                <a:latin typeface="Arial" panose="020B0604020202020204" pitchFamily="34" charset="0"/>
                <a:cs typeface="Arial" panose="020B0604020202020204" pitchFamily="34" charset="0"/>
              </a:rPr>
              <a:t> </a:t>
            </a:r>
            <a:r>
              <a:rPr lang="en-US" sz="2200" b="1" dirty="0" err="1" smtClean="0">
                <a:solidFill>
                  <a:schemeClr val="accent1">
                    <a:lumMod val="75000"/>
                  </a:schemeClr>
                </a:solidFill>
                <a:latin typeface="Arial" panose="020B0604020202020204" pitchFamily="34" charset="0"/>
                <a:cs typeface="Arial" panose="020B0604020202020204" pitchFamily="34" charset="0"/>
              </a:rPr>
              <a:t>si</a:t>
            </a:r>
            <a:r>
              <a:rPr lang="en-US" sz="2200" b="1" dirty="0" smtClean="0">
                <a:solidFill>
                  <a:schemeClr val="accent1">
                    <a:lumMod val="75000"/>
                  </a:schemeClr>
                </a:solidFill>
                <a:latin typeface="Arial" panose="020B0604020202020204" pitchFamily="34" charset="0"/>
                <a:cs typeface="Arial" panose="020B0604020202020204" pitchFamily="34" charset="0"/>
              </a:rPr>
              <a:t> </a:t>
            </a:r>
            <a:r>
              <a:rPr lang="en-US" sz="2200" b="1" dirty="0" err="1" smtClean="0">
                <a:solidFill>
                  <a:schemeClr val="accent1">
                    <a:lumMod val="75000"/>
                  </a:schemeClr>
                </a:solidFill>
                <a:latin typeface="Arial" panose="020B0604020202020204" pitchFamily="34" charset="0"/>
                <a:cs typeface="Arial" panose="020B0604020202020204" pitchFamily="34" charset="0"/>
              </a:rPr>
              <a:t>subactivitatile</a:t>
            </a:r>
            <a:r>
              <a:rPr lang="en-US" sz="2200" b="1" dirty="0" smtClean="0">
                <a:solidFill>
                  <a:schemeClr val="accent1">
                    <a:lumMod val="75000"/>
                  </a:schemeClr>
                </a:solidFill>
                <a:latin typeface="Arial" panose="020B0604020202020204" pitchFamily="34" charset="0"/>
                <a:cs typeface="Arial" panose="020B0604020202020204" pitchFamily="34" charset="0"/>
              </a:rPr>
              <a:t> </a:t>
            </a:r>
            <a:r>
              <a:rPr lang="en-US" sz="2200" b="1" dirty="0" err="1" smtClean="0">
                <a:solidFill>
                  <a:schemeClr val="accent1">
                    <a:lumMod val="75000"/>
                  </a:schemeClr>
                </a:solidFill>
                <a:latin typeface="Arial" panose="020B0604020202020204" pitchFamily="34" charset="0"/>
                <a:cs typeface="Arial" panose="020B0604020202020204" pitchFamily="34" charset="0"/>
              </a:rPr>
              <a:t>proiectului</a:t>
            </a:r>
            <a:r>
              <a:rPr lang="ro-RO" sz="2000" b="1" dirty="0" smtClean="0">
                <a:solidFill>
                  <a:schemeClr val="accent1">
                    <a:lumMod val="75000"/>
                  </a:schemeClr>
                </a:solidFill>
                <a:latin typeface="Arial" panose="020B0604020202020204" pitchFamily="34" charset="0"/>
                <a:cs typeface="Arial" panose="020B0604020202020204" pitchFamily="34" charset="0"/>
              </a:rPr>
              <a:t/>
            </a:r>
            <a:br>
              <a:rPr lang="ro-RO" sz="2000" b="1" dirty="0" smtClean="0">
                <a:solidFill>
                  <a:schemeClr val="accent1">
                    <a:lumMod val="75000"/>
                  </a:schemeClr>
                </a:solidFill>
                <a:latin typeface="Arial" panose="020B0604020202020204" pitchFamily="34" charset="0"/>
                <a:cs typeface="Arial" panose="020B0604020202020204" pitchFamily="34" charset="0"/>
              </a:rPr>
            </a:br>
            <a:r>
              <a:rPr lang="ro-RO" sz="2000" dirty="0" smtClean="0">
                <a:solidFill>
                  <a:schemeClr val="accent1">
                    <a:lumMod val="75000"/>
                  </a:schemeClr>
                </a:solidFill>
                <a:latin typeface="Arial" panose="020B0604020202020204" pitchFamily="34" charset="0"/>
                <a:cs typeface="Arial" panose="020B0604020202020204" pitchFamily="34" charset="0"/>
              </a:rPr>
              <a:t/>
            </a:r>
            <a:br>
              <a:rPr lang="ro-RO" sz="2000" dirty="0" smtClean="0">
                <a:solidFill>
                  <a:schemeClr val="accent1">
                    <a:lumMod val="75000"/>
                  </a:schemeClr>
                </a:solidFill>
                <a:latin typeface="Arial" panose="020B0604020202020204" pitchFamily="34" charset="0"/>
                <a:cs typeface="Arial" panose="020B0604020202020204" pitchFamily="34" charset="0"/>
              </a:rPr>
            </a:br>
            <a:r>
              <a:rPr lang="ro-RO" sz="2000" dirty="0" smtClean="0">
                <a:solidFill>
                  <a:schemeClr val="accent1">
                    <a:lumMod val="75000"/>
                  </a:schemeClr>
                </a:solidFill>
                <a:latin typeface="Arial" panose="020B0604020202020204" pitchFamily="34" charset="0"/>
                <a:cs typeface="Arial" panose="020B0604020202020204" pitchFamily="34" charset="0"/>
              </a:rPr>
              <a:t/>
            </a:r>
            <a:br>
              <a:rPr lang="ro-RO" sz="2000" dirty="0" smtClean="0">
                <a:solidFill>
                  <a:schemeClr val="accent1">
                    <a:lumMod val="75000"/>
                  </a:schemeClr>
                </a:solidFill>
                <a:latin typeface="Arial" panose="020B0604020202020204" pitchFamily="34" charset="0"/>
                <a:cs typeface="Arial" panose="020B0604020202020204" pitchFamily="34" charset="0"/>
              </a:rPr>
            </a:br>
            <a:r>
              <a:rPr lang="ro-RO" sz="2000" b="1" dirty="0" smtClean="0">
                <a:latin typeface="Arial" panose="020B0604020202020204" pitchFamily="34" charset="0"/>
                <a:cs typeface="Arial" panose="020B0604020202020204" pitchFamily="34" charset="0"/>
              </a:rPr>
              <a:t>Activitatea </a:t>
            </a:r>
            <a:r>
              <a:rPr lang="ro-RO" sz="2000" b="1" dirty="0">
                <a:latin typeface="Arial" panose="020B0604020202020204" pitchFamily="34" charset="0"/>
                <a:cs typeface="Arial" panose="020B0604020202020204" pitchFamily="34" charset="0"/>
              </a:rPr>
              <a:t>7: Sustinerea si promovarea intreprinderilor nou infiintate prin intermediului unui Portal, organizarea de evenimente de promovare si efectuarea unei analize si elaborarea unui studiu privind impactul programelor de sprijinire a antreprenoriatului asupra mediului de afaceri in regiunea de implementare</a:t>
            </a:r>
            <a:br>
              <a:rPr lang="ro-RO" sz="2000" b="1" dirty="0">
                <a:latin typeface="Arial" panose="020B0604020202020204" pitchFamily="34" charset="0"/>
                <a:cs typeface="Arial" panose="020B0604020202020204" pitchFamily="34" charset="0"/>
              </a:rPr>
            </a:br>
            <a:r>
              <a:rPr lang="ro-RO" sz="2000" i="1" dirty="0">
                <a:latin typeface="Arial" panose="020B0604020202020204" pitchFamily="34" charset="0"/>
                <a:cs typeface="Arial" panose="020B0604020202020204" pitchFamily="34" charset="0"/>
              </a:rPr>
              <a:t>Subactivitatea 7.1</a:t>
            </a:r>
            <a:r>
              <a:rPr lang="ro-RO" sz="2000" dirty="0">
                <a:latin typeface="Arial" panose="020B0604020202020204" pitchFamily="34" charset="0"/>
                <a:cs typeface="Arial" panose="020B0604020202020204" pitchFamily="34" charset="0"/>
              </a:rPr>
              <a:t>: Creare si intretinere Portal Antreprenoriat;</a:t>
            </a:r>
            <a:br>
              <a:rPr lang="ro-RO" sz="2000" dirty="0">
                <a:latin typeface="Arial" panose="020B0604020202020204" pitchFamily="34" charset="0"/>
                <a:cs typeface="Arial" panose="020B0604020202020204" pitchFamily="34" charset="0"/>
              </a:rPr>
            </a:br>
            <a:r>
              <a:rPr lang="ro-RO" sz="2000" i="1" dirty="0">
                <a:latin typeface="Arial" panose="020B0604020202020204" pitchFamily="34" charset="0"/>
                <a:cs typeface="Arial" panose="020B0604020202020204" pitchFamily="34" charset="0"/>
              </a:rPr>
              <a:t>Subactivitatea 7.2</a:t>
            </a:r>
            <a:r>
              <a:rPr lang="ro-RO" sz="2000" dirty="0">
                <a:latin typeface="Arial" panose="020B0604020202020204" pitchFamily="34" charset="0"/>
                <a:cs typeface="Arial" panose="020B0604020202020204" pitchFamily="34" charset="0"/>
              </a:rPr>
              <a:t>: Organizare evenimente de sustinere si promovare intreprinderi;</a:t>
            </a:r>
            <a:br>
              <a:rPr lang="ro-RO" sz="2000" dirty="0">
                <a:latin typeface="Arial" panose="020B0604020202020204" pitchFamily="34" charset="0"/>
                <a:cs typeface="Arial" panose="020B0604020202020204" pitchFamily="34" charset="0"/>
              </a:rPr>
            </a:br>
            <a:r>
              <a:rPr lang="ro-RO" sz="2000" i="1" dirty="0">
                <a:latin typeface="Arial" panose="020B0604020202020204" pitchFamily="34" charset="0"/>
                <a:cs typeface="Arial" panose="020B0604020202020204" pitchFamily="34" charset="0"/>
              </a:rPr>
              <a:t>Subactivitatea 7.3</a:t>
            </a:r>
            <a:r>
              <a:rPr lang="ro-RO" sz="2000" dirty="0">
                <a:latin typeface="Arial" panose="020B0604020202020204" pitchFamily="34" charset="0"/>
                <a:cs typeface="Arial" panose="020B0604020202020204" pitchFamily="34" charset="0"/>
              </a:rPr>
              <a:t>: Efectuarea unei analize si elaborarea unui studiu privind impactul programelor de sprijinire a antreprenoriatului asupra mediului de afaceri in regiunea de implementare;</a:t>
            </a:r>
            <a:br>
              <a:rPr lang="ro-RO" sz="2000" dirty="0">
                <a:latin typeface="Arial" panose="020B0604020202020204" pitchFamily="34" charset="0"/>
                <a:cs typeface="Arial" panose="020B0604020202020204" pitchFamily="34" charset="0"/>
              </a:rPr>
            </a:br>
            <a:r>
              <a:rPr lang="ro-RO" sz="2000" b="1" dirty="0">
                <a:latin typeface="Arial" panose="020B0604020202020204" pitchFamily="34" charset="0"/>
                <a:cs typeface="Arial" panose="020B0604020202020204" pitchFamily="34" charset="0"/>
              </a:rPr>
              <a:t/>
            </a:r>
            <a:br>
              <a:rPr lang="ro-RO" sz="2000" b="1" dirty="0">
                <a:latin typeface="Arial" panose="020B0604020202020204" pitchFamily="34" charset="0"/>
                <a:cs typeface="Arial" panose="020B0604020202020204" pitchFamily="34" charset="0"/>
              </a:rPr>
            </a:br>
            <a:r>
              <a:rPr lang="ro-RO" sz="2000" dirty="0" smtClean="0">
                <a:solidFill>
                  <a:schemeClr val="accent1">
                    <a:lumMod val="75000"/>
                  </a:schemeClr>
                </a:solidFill>
                <a:latin typeface="Arial" panose="020B0604020202020204" pitchFamily="34" charset="0"/>
                <a:cs typeface="Arial" panose="020B0604020202020204" pitchFamily="34" charset="0"/>
              </a:rPr>
              <a:t/>
            </a:r>
            <a:br>
              <a:rPr lang="ro-RO" sz="2000" dirty="0" smtClean="0">
                <a:solidFill>
                  <a:schemeClr val="accent1">
                    <a:lumMod val="75000"/>
                  </a:schemeClr>
                </a:solidFill>
                <a:latin typeface="Arial" panose="020B0604020202020204" pitchFamily="34" charset="0"/>
                <a:cs typeface="Arial" panose="020B0604020202020204" pitchFamily="34" charset="0"/>
              </a:rPr>
            </a:br>
            <a:r>
              <a:rPr lang="en-US" sz="1600" dirty="0" smtClean="0">
                <a:latin typeface="Arial" panose="020B0604020202020204" pitchFamily="34" charset="0"/>
                <a:cs typeface="Arial" panose="020B0604020202020204" pitchFamily="34" charset="0"/>
              </a:rPr>
              <a:t/>
            </a:r>
            <a:br>
              <a:rPr lang="en-US" sz="1600" dirty="0" smtClean="0">
                <a:latin typeface="Arial" panose="020B0604020202020204" pitchFamily="34" charset="0"/>
                <a:cs typeface="Arial" panose="020B0604020202020204" pitchFamily="34" charset="0"/>
              </a:rPr>
            </a:br>
            <a:r>
              <a:rPr lang="ro-RO" sz="1100" dirty="0" smtClean="0"/>
              <a:t/>
            </a:r>
            <a:br>
              <a:rPr lang="ro-RO" sz="1100" dirty="0" smtClean="0"/>
            </a:br>
            <a:endParaRPr lang="ro-RO" sz="1100" kern="50" dirty="0">
              <a:effectLst/>
              <a:latin typeface="Arial" panose="020B0604020202020204" pitchFamily="34" charset="0"/>
              <a:ea typeface="Calibri" panose="020F0502020204030204" pitchFamily="34" charset="0"/>
              <a:cs typeface="Arial" panose="020B0604020202020204"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46275" y="502796"/>
            <a:ext cx="8721725" cy="1146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 name="Subtitle 2"/>
          <p:cNvSpPr txBox="1">
            <a:spLocks/>
          </p:cNvSpPr>
          <p:nvPr/>
        </p:nvSpPr>
        <p:spPr>
          <a:xfrm>
            <a:off x="1735137" y="5257801"/>
            <a:ext cx="9144000" cy="376084"/>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05000"/>
              </a:lnSpc>
              <a:spcBef>
                <a:spcPts val="0"/>
              </a:spcBef>
            </a:pP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Investim</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în</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dezvoltare</a:t>
            </a:r>
            <a:r>
              <a:rPr lang="en-GB" sz="3600" b="1" kern="1100" cap="all" dirty="0" smtClean="0">
                <a:latin typeface="Arial" panose="020B0604020202020204" pitchFamily="34" charset="0"/>
                <a:ea typeface="Calibri" panose="020F0502020204030204" pitchFamily="34" charset="0"/>
                <a:cs typeface="Arial" panose="020B0604020202020204" pitchFamily="34" charset="0"/>
              </a:rPr>
              <a:t> </a:t>
            </a:r>
            <a:r>
              <a:rPr lang="en-GB" sz="3600" b="1" kern="1100" cap="all" dirty="0" err="1" smtClean="0">
                <a:latin typeface="Arial" panose="020B0604020202020204" pitchFamily="34" charset="0"/>
                <a:ea typeface="Calibri" panose="020F0502020204030204" pitchFamily="34" charset="0"/>
                <a:cs typeface="Arial" panose="020B0604020202020204" pitchFamily="34" charset="0"/>
              </a:rPr>
              <a:t>durabilă</a:t>
            </a:r>
            <a:endParaRPr lang="en-US" sz="3600" kern="50" dirty="0" smtClean="0">
              <a:latin typeface="Calibri" panose="020F0502020204030204" pitchFamily="34" charset="0"/>
              <a:ea typeface="Calibri" panose="020F0502020204030204" pitchFamily="34" charset="0"/>
              <a:cs typeface="Arial" panose="020B0604020202020204" pitchFamily="34" charset="0"/>
            </a:endParaRPr>
          </a:p>
          <a:p>
            <a:pPr>
              <a:lnSpc>
                <a:spcPct val="105000"/>
              </a:lnSpc>
              <a:spcBef>
                <a:spcPts val="0"/>
              </a:spcBef>
              <a:tabLst>
                <a:tab pos="2581275" algn="l"/>
              </a:tabLst>
            </a:pPr>
            <a:r>
              <a:rPr lang="en-GB" sz="3600" kern="50" dirty="0" smtClean="0">
                <a:latin typeface="Arial" panose="020B0604020202020204" pitchFamily="34" charset="0"/>
                <a:ea typeface="Calibri" panose="020F0502020204030204" pitchFamily="34" charset="0"/>
                <a:cs typeface="Arial" panose="020B0604020202020204" pitchFamily="34" charset="0"/>
              </a:rPr>
              <a:t>Program </a:t>
            </a:r>
            <a:r>
              <a:rPr lang="en-GB" sz="3600" kern="50" dirty="0" err="1" smtClean="0">
                <a:latin typeface="Arial" panose="020B0604020202020204" pitchFamily="34" charset="0"/>
                <a:ea typeface="Calibri" panose="020F0502020204030204" pitchFamily="34" charset="0"/>
                <a:cs typeface="Arial" panose="020B0604020202020204" pitchFamily="34" charset="0"/>
              </a:rPr>
              <a:t>cofinanțat</a:t>
            </a:r>
            <a:r>
              <a:rPr lang="en-GB" sz="3600" kern="50" dirty="0" smtClean="0">
                <a:latin typeface="Arial" panose="020B0604020202020204" pitchFamily="34" charset="0"/>
                <a:ea typeface="Calibri" panose="020F0502020204030204" pitchFamily="34" charset="0"/>
                <a:cs typeface="Arial" panose="020B0604020202020204" pitchFamily="34" charset="0"/>
              </a:rPr>
              <a:t> din </a:t>
            </a:r>
            <a:r>
              <a:rPr lang="en-GB" sz="3600" kern="50" dirty="0" err="1" smtClean="0">
                <a:latin typeface="Arial" panose="020B0604020202020204" pitchFamily="34" charset="0"/>
                <a:ea typeface="Calibri" panose="020F0502020204030204" pitchFamily="34" charset="0"/>
                <a:cs typeface="Arial" panose="020B0604020202020204" pitchFamily="34" charset="0"/>
              </a:rPr>
              <a:t>Fondul</a:t>
            </a:r>
            <a:r>
              <a:rPr lang="en-GB" sz="3600" kern="50" dirty="0" smtClean="0">
                <a:latin typeface="Arial" panose="020B0604020202020204" pitchFamily="34" charset="0"/>
                <a:ea typeface="Calibri" panose="020F0502020204030204" pitchFamily="34" charset="0"/>
                <a:cs typeface="Arial" panose="020B0604020202020204" pitchFamily="34" charset="0"/>
              </a:rPr>
              <a:t> Social European </a:t>
            </a:r>
            <a:r>
              <a:rPr lang="en-GB" sz="3600" kern="50" dirty="0" err="1" smtClean="0">
                <a:latin typeface="Arial" panose="020B0604020202020204" pitchFamily="34" charset="0"/>
                <a:ea typeface="Calibri" panose="020F0502020204030204" pitchFamily="34" charset="0"/>
                <a:cs typeface="Arial" panose="020B0604020202020204" pitchFamily="34" charset="0"/>
              </a:rPr>
              <a:t>prin</a:t>
            </a:r>
            <a:r>
              <a:rPr lang="en-GB" sz="3600" kern="50" dirty="0" smtClean="0">
                <a:latin typeface="Arial" panose="020B0604020202020204" pitchFamily="34" charset="0"/>
                <a:ea typeface="Calibri" panose="020F0502020204030204" pitchFamily="34" charset="0"/>
                <a:cs typeface="Arial" panose="020B0604020202020204" pitchFamily="34" charset="0"/>
              </a:rPr>
              <a:t> </a:t>
            </a:r>
            <a:r>
              <a:rPr lang="en-GB" sz="3600" kern="50" dirty="0" err="1" smtClean="0">
                <a:latin typeface="Arial" panose="020B0604020202020204" pitchFamily="34" charset="0"/>
                <a:ea typeface="Calibri" panose="020F0502020204030204" pitchFamily="34" charset="0"/>
                <a:cs typeface="Arial" panose="020B0604020202020204" pitchFamily="34" charset="0"/>
              </a:rPr>
              <a:t>Programul</a:t>
            </a:r>
            <a:r>
              <a:rPr lang="en-GB" sz="3600" kern="50" dirty="0" smtClean="0">
                <a:latin typeface="Arial" panose="020B0604020202020204" pitchFamily="34" charset="0"/>
                <a:ea typeface="Calibri" panose="020F0502020204030204" pitchFamily="34" charset="0"/>
                <a:cs typeface="Arial" panose="020B0604020202020204" pitchFamily="34" charset="0"/>
              </a:rPr>
              <a:t> </a:t>
            </a:r>
            <a:r>
              <a:rPr lang="en-GB" sz="3600" kern="50" dirty="0" err="1" smtClean="0">
                <a:latin typeface="Arial" panose="020B0604020202020204" pitchFamily="34" charset="0"/>
                <a:ea typeface="Calibri" panose="020F0502020204030204" pitchFamily="34" charset="0"/>
                <a:cs typeface="Arial" panose="020B0604020202020204" pitchFamily="34" charset="0"/>
              </a:rPr>
              <a:t>Operațional</a:t>
            </a:r>
            <a:r>
              <a:rPr lang="en-GB" sz="3600" kern="50" dirty="0" smtClean="0">
                <a:latin typeface="Arial" panose="020B0604020202020204" pitchFamily="34" charset="0"/>
                <a:ea typeface="Calibri" panose="020F0502020204030204" pitchFamily="34" charset="0"/>
                <a:cs typeface="Arial" panose="020B0604020202020204" pitchFamily="34" charset="0"/>
              </a:rPr>
              <a:t> Capital </a:t>
            </a:r>
            <a:r>
              <a:rPr lang="en-GB" sz="3600" kern="50" dirty="0" err="1" smtClean="0">
                <a:latin typeface="Arial" panose="020B0604020202020204" pitchFamily="34" charset="0"/>
                <a:ea typeface="Calibri" panose="020F0502020204030204" pitchFamily="34" charset="0"/>
                <a:cs typeface="Arial" panose="020B0604020202020204" pitchFamily="34" charset="0"/>
              </a:rPr>
              <a:t>Uman</a:t>
            </a:r>
            <a:r>
              <a:rPr lang="en-GB" sz="3600" kern="50" dirty="0" smtClean="0">
                <a:latin typeface="Arial" panose="020B0604020202020204" pitchFamily="34" charset="0"/>
                <a:ea typeface="Calibri" panose="020F0502020204030204" pitchFamily="34" charset="0"/>
                <a:cs typeface="Arial" panose="020B0604020202020204" pitchFamily="34" charset="0"/>
              </a:rPr>
              <a:t> 2014-2020</a:t>
            </a:r>
            <a:endParaRPr lang="en-US" sz="3600" kern="50" dirty="0" smtClean="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10" name="Picture 9"/>
          <p:cNvPicPr>
            <a:picLocks noChangeAspect="1"/>
          </p:cNvPicPr>
          <p:nvPr/>
        </p:nvPicPr>
        <p:blipFill>
          <a:blip r:embed="rId3"/>
          <a:stretch>
            <a:fillRect/>
          </a:stretch>
        </p:blipFill>
        <p:spPr>
          <a:xfrm>
            <a:off x="5883321" y="5583051"/>
            <a:ext cx="742857" cy="914286"/>
          </a:xfrm>
          <a:prstGeom prst="rect">
            <a:avLst/>
          </a:prstGeom>
        </p:spPr>
      </p:pic>
    </p:spTree>
    <p:extLst>
      <p:ext uri="{BB962C8B-B14F-4D97-AF65-F5344CB8AC3E}">
        <p14:creationId xmlns:p14="http://schemas.microsoft.com/office/powerpoint/2010/main" val="29713484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267</TotalTime>
  <Words>543</Words>
  <Application>Microsoft Office PowerPoint</Application>
  <PresentationFormat>Widescreen</PresentationFormat>
  <Paragraphs>88</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Trebuchet MS</vt:lpstr>
      <vt:lpstr>Wingdings</vt:lpstr>
      <vt:lpstr>Office Theme</vt:lpstr>
      <vt:lpstr>      </vt:lpstr>
      <vt:lpstr>Obiectivul general        Sustinerea antreprenoriatului si a ocuparii pe cont propriu prin furnizarea de programe de formare profesionala in vederea infiintarii de intreprinderi cu profil non-agricol in mediul urban si crearea de noi locuri de munca, cu efecte pozitive pe termen lung in privinta dezvoltarii mediului antreprenorial din regiunea Sud Muntenia.        Proiectul contribuie totodata la promovarea culturii antreprenoriale, dar si la dezvoltarea abilitatilor membrilor din Grupul Tinta de a identifica in mod realist si de a aplica in practica idei de afaceri, cu efecte pozitive pe termen lung in privinta cresterii gradului de ocupare pe cont propriu din regiunea Sud Muntenia.       In mod concret, se vor aplica masuri profesioniste de formare in domeniul antreprenoriatului pentru 350 de persoane din regiunea de implementare, vizand cresterea nivelului de ocupare si cresterea directa a nivelui de trai al acestora.        Astfel, proiectul contribuie la atingerea obiectivului Strategiei Nationale pentru Ocuparea Fortei de Munca 2014-2020, unde se mentioneaza cresterea ratei de ocupare a populatiei cu varsta cuprinsa intre 20-64 de ani.  </vt:lpstr>
      <vt:lpstr>Obiectivele specifice ale proiectului  OS1 Dezvoltarea capacitatilor antreprenoriale pentru persoane fizice care intentioneaza sa infiinteze o afacere prin furnizarea de cursuri de formare profesionala in domeniul  competentelor antreprenoriale. In acest sens, proiectul isi propune organizarea unui curs de competente antreprenoriale pentru 350 de persoane, membri ai Grupului Tinta. Se prevede ca minim 300 dintre aceste persoane sa obtina certificat de absolvire recunoscut de ANC. In cadrul acestui curs membrii Grupului Tinta vor fi instruiti in vederea intocmirii unui Plan de Afaceri in conformitate cu cerintele specificate in Ghidul Solicitantului si pentru gestionarea intreprinderilor nou infiintate. Astfel, membrii Grupului Tinta se vor putea inscrie la Competitia de Planuri de Afaceri ce vor fi evaluate si selectate in vederea finantarii. </vt:lpstr>
      <vt:lpstr>Obiectivele specifice ale proiectului  OS2  Sprijinirea infiintarii si dezvoltarii de noi firme cu profil non-agricol in mediul urban si a crearii de noi locuri de munca. Proiectul isi propune selectia unui numar de 42 de Planuri de Afaceri in cadrul unei competitii la care se vor inscrie absolventii cursului de competente antreprenoriale (38 de planuri selectate), dar si persoane din publicul larg (4 planuri selectate). Pentru cele 42 de Planuri de Afaceri selectate se vor acorda subventii in suma de pana la 40.000 euro, in doua transe, transa a doua fiind conditionata de indeplinirea criteriilor de performanta impuse de Ghidul Solicitantului. Fiecare din cele 42 de firme nou infiintate trebuie sa creeze minim 2 locuri de munca, respectiv minim 84 de noi locuri de munca pe care sa le sustina minim 6 luni dupa terminarea sprijinului (formare, mentorat, finantare etc).     </vt:lpstr>
      <vt:lpstr>Obiectivele specifice ale proiectului  OS3 Sustinerea si promovarea intreprinderilor nou infiintate prin mecanisme inovatoare, incurajarea crearii de parteneriate. Prin crearea unui portal se va incuraja promovarea  produselor si experientelor firmelor nou infiintate, precum si crearea de parteneriate intre ele. Vor fi organizate in cadrul proiectului evenimente care sa faciliteze schimbul de experienta si promovarea firmelor. In organizarea acestor evenimente vor fi implicate Centrele de Sprijin Antreprenorial infiintate si dezvoltate in proiectele anterioare, precum si alte structuri existente in cadrul Beneficiarului. Vor fi invitati si antreprenori care si-au infiintat Start Up-uri in cadrul proiectelor POSDRU “Romania Start-up” din anul 2015. Se va efectua o analiza si se va realiza un studiu privind impactul programelor de sprijinire a antreprenoriatului asupra mediului de afaceri in regiunea Sud Muntenia.  </vt:lpstr>
      <vt:lpstr>Activitatile si subactivitatile proiectului  Activitatea 1: Managementul proiectului Subactivitatea 1.1: Contractarea si monitorizarea echipei; Subactivitatea 1.2: Achizitii; Subactivitatea 1.3: Managementul resurselor proiectului, monitorizarea si evaluarea implementarii, arhivarea documentelor; Subactivitatea 1.4: Informarea si publicitatea generala privind proiectul;  Activitatea 2: Recrutare, selectie, monitorizare Grup Tinta Subactivitatea 2.1: Recrutare, selectie, monitorizare Grup Tinta; Subactivitatea 2.2: Campanie de informare a publicului cu privire la programul de formare antreprenoriala si metodologia de selectie a Grupului Tinta;   </vt:lpstr>
      <vt:lpstr>Activitatile si subactivitatile proiectului  Activitatea 3: Formare antreprenoriala Subactivitatea 3.1: Furnizare curs competente antreprenoriale, 5 module: M1 Utilizarea sistemelor informatice in business; M2 Management organizational si al resurselor umane; M3 Comunicare, negociere in afaceri si elemente de marketing; M4 Management financiar si elaborare plan de afaceri; M5 Managementul mediului si al dezvoltarii durabile; Subactivitatea 3.2: Defasurare stagii de practica;  Activitatea 4: Selectie Planuri de Afaceri Subactivitatea 4.1: Organizare competitie pentru selectie Planuri de Afaceri; Subactivitatea 4.2: Campanie de informare a publicului privind desfasurarea competitiei de Planuri de Afaceri si promovarea metodologiei de selectie a Planurilor de Afaceri ce vor fi finantate;    </vt:lpstr>
      <vt:lpstr>Activitatile si subactivitatile proiectului  Activitatea 5: Acordare sprijin pentru infiintare firme si acordare subventii Subactivitatea 5.1: Infiintare firme, acordare subventii si monitorizarea implementarii Planurilor de Afaceri; Subactivitatea 5.2: Acordare de sprijin pentru infiintarea firmelor in cadrul unor sesiuni de consultanta/mentorat;   Activitatea 6: Monitorizarea functionarii si dezvoltarii afacerilor Subactivitatea 6.1: Monitorizare functionarii si dezvoltarii afacerilor;     </vt:lpstr>
      <vt:lpstr>Activitatile si subactivitatile proiectului   Activitatea 7: Sustinerea si promovarea intreprinderilor nou infiintate prin intermediului unui Portal, organizarea de evenimente de promovare si efectuarea unei analize si elaborarea unui studiu privind impactul programelor de sprijinire a antreprenoriatului asupra mediului de afaceri in regiunea de implementare Subactivitatea 7.1: Creare si intretinere Portal Antreprenoriat; Subactivitatea 7.2: Organizare evenimente de sustinere si promovare intreprinderi; Subactivitatea 7.3: Efectuarea unei analize si elaborarea unui studiu privind impactul programelor de sprijinire a antreprenoriatului asupra mediului de afaceri in regiunea de implementare;     </vt:lpstr>
      <vt:lpstr>Finantare       Valoarea totala a proiectului aprobata de Autoritatea de Management a Programului Operational Capital Uman este de 12.442.457,40 lei:    </vt:lpstr>
      <vt:lpstr> Aria de implementare a proiectului        Proiectul isi propune dezvoltarea competentelor antreprenoriale si manageriale în vederea cresterii abilitatii membrilor Grupului Tinta de a materializa ideile de afaceri si de a spori numarul de afaceri in zonele urbane mai putin dezvoltate din Regiunea Sud Muntenia, respectiv judetele:              </vt:lpstr>
      <vt:lpstr>Grup Tinta – generalitati           Grupul Tinta (GT) vizat este de 350 persoane, cel putin 25 de persoane (o grupa de formare) pe fiecare judet. Vor fi astfel acoperite nevoile de formare in competente antreprenoriale in toate cele 7 judete ale regiunii. Grupul Tinta va fi compus din 350 persoane, absolvente ale invatamantului liceal, care intentioneaza sa infiinteze o afacere non-agricola in mediul urban din Regiunea Sud Muntenia, care au resedinta/domiciliul in regiunea de implementare si al caror statut pe piata muncii este: someri, persoane inactive sau persoane care au un loc de munca si doresc sa infiinteze o afacere in scopul crearii de noi locuri de munca.   Cel putin 50% (175 persoane) din GT va fi reprezentat de femei.   </vt:lpstr>
      <vt:lpstr>Grup Tinta – generalitati  Pentru a acoperi nevoile GT in ce priveste dobandirea de competente antreprenoriale va fi organizat un curs de Competente Antreprenoriale, cu durata de 60 de ore, organizat pe 5 module. Pentru a acoperi atat nevoile de acumulare de cunostinte teoretice, cat si pe cele de dobandire de competente practice, cursul va fi structurat pe 30 de ore teorie si 30 de ore practica (studii de caz). Orele destinate practicii vor fi desfasurate in mod interactiv, cursantii urmand sa participe activ la dezbaterea si rezolvarea studiilor de caz. Studiile de caz referitoare la Planurile de Afaceri vor pleca de la ideile de afaceri pe care cursantii vor sa le inscrie in competitie.   </vt:lpstr>
      <vt:lpstr>Grup Tinta – generalitati           Vor fi alcatuite 14 grupe de formare, cel putin cate una pe fiecare judet de implementare. Dintre cei 350 de membri ai GT, absolventi ai invatamantului liceal, inrolati in programul de formare profesionala, cel putin 300 vor finaliza programul prin obtinerea de certificate recunoscute ANC. Dintre acestia, 50%, respectiv 150 vor fi femei. Finalizarea programului va fi conditionata de intocmirea unui Plan de Afaceri si sustinerea unui examen de absolvire in fata unei comisii. Ulterior absolvirii cursului de Competente Antreprenoriale va fi organizata o Competitie de Planuri de Afaceri, in urma careia 42 de planuri de afaceri vor fi finantate prin schema de ajutor de minimis cu pana la echivalentul a 40000 euro. In vederea incurajarii participarii la Competitia de Planuri de Afaceri a tuturor celor care finalizeaza cursul, au fost prevazute in proiect premii pentru cei care isi inscriu Planul de Afaceri in competitie.  </vt:lpstr>
      <vt:lpstr>Grup Tinta – generalitati           Pentru cei 42 de castigatori vor fi organizate stagii de practica in intreprinderi din acelasi domeniu (cod CAEN) ca cel in care va fi infiintata afacerea finantata, practica fiind supravegheata si indrumata de cate un mentor din cadrul intreprinderii unde se va desfasura. Cei 42 de castigatori ai Competitiei de Planuri de Afaceri vor beneficia prin proiect de servicii de consiliere/consultanta/mentorat pentru implementarea acestor planuri, infiintarea si gestionarea firmelor infiintate.            Selectia celor 350 persoane se va desfasura in doua etape: 1. Identificare si inregistrarea documentelor si 2. Selectie si recutare.    </vt:lpstr>
      <vt:lpstr>Grup Tinta – generalitati            In cadrul Etapei 1 – Identificare si inregistrare documente – in urma campaniei de informare a publicului cu privire la programul de formare antreprenoriala si metodologia de selectie a GT vor fi identificate persoanele care indeplinesc conditiile din Ghidul Solicitantului – Conditii specifice, respectiv persoane fizice (someri, persoane inactive, persoane care au un loc de munca si infiinteaza o afacere in scopul crearii de noi locuri de munca) si care indeplinesc cumulativ urmatoarele conditii: a) intentioneaza sa infiinteze o afacere non-agricola in mediul urban; b) isi au resedinta sau domiciliul in mediul rural sau in cel urban in Regiunea Sud Muntenia.   </vt:lpstr>
      <vt:lpstr>Grup Tinta – generalitati           In cadrul Etapei 2 – Selectie si recrutare – pe baza documentelor depuse se va urmari respectarea conditiilor de eligibilitate, respectiv: persoana fizica care intentioneaza sa infiinteze o afacere, cu domiciliu/resedinta in Regiunea Sud Muntenia. Pentru dosarele complete (continand toate documentele solicitate), procesul de selectie va respecta principiul „primul sosit, primul servit”, urmarind in acelasi timp ca, functie de numarul solicitarilor, pentru fiecare judet din regiunea de implementare sa fie selectate cel putin 25 persoane (echivalentul unei grupe de formare). Recrutarea candidatilor va avea la baza principiul egalitatii de sanse si principiul nediscriminarii si se va realiza fara conditionari, deosebiri, excluderi, preferinte sau restrictii bazate pe criterii de gen, rasa, nationalitate, etnie, limba, religie, categorie sociala, convingeri, situatie sau responsabilitate familiala si altele asemenea care ar putea duce la acte de discriminare directa sau indirecta.          Lista candidatilor recrutati va fi publicata pe site-ul proiectului, pe conturile sale pe retele de socializare si la sediile de implementare.   </vt:lpstr>
      <vt:lpstr>Echipa de implementare       Echipa de implementare a proiectului este alcatuita din 29 de persoane, dupa cum urmeaza:   ● Manager de Proiect ● Asistent Manager 1 ● Asistent Manager 2 ● Secretar Administrativ ● Contabil ● 2 Experti Grup Tinta ● Expert PR ● Expert IT    </vt:lpstr>
      <vt:lpstr>Echipa de implementare   Formatori:  ● Coordonator activitate de formare ● 2 Formatori Modul 1 – Utilizarea sistemelor informatice in business ● 2 Formatori Modul 2 – Management operational si resurse umane ● 2 Formatori Modul 3 – Comunicare, negociere in afaceri si elemente de marketing ● 2 Formatori Modul 4 – Management financiar si elaborare Plan de afaceri ● 2 Formatori Modul 5 – Managementul mediului si dezvoltarii durabile     </vt:lpstr>
      <vt:lpstr>Echipa de implementare    Consultanti:  ● Coordonator activitate mentorat, infiintare si monitorizare firme ● 7 Experti consultanta antreprenoriala ● Consilier juridic     </vt:lpstr>
      <vt:lpstr>Rezultate previzionate  • Persoane care beneficiaza de sprijin, din care: someri &amp; inactivi /angajati, inclusiv persoane care desfasoara o activitate independenta = 350. • Persoane care beneficiaza de sprijin, din care: someri &amp; inactivi /angajati, inclusiv persoane care desfasoara o activitate independenta, din care: femei = 175.  • 42 Start Up-uri create si functionale la 6 luni dupa terminarea sprijinului.  • 84 Locuri de munca create si existente urmare a sprijinului primit de someri&amp;inactivi/persoane angajate la 6 luni dupa terminarea sprijinului.  • minim 300 Cursanti certificati, din care minim 150 femei. • 1 Website proiect, 1 Pagina de Facebook, 1 Portal ANTREPRENORIAT, 1 Eveniment informare, 2 Planuri de campanii de informare, Rapoarte impact campanii, Workshop-uri.     </vt:lpstr>
      <vt:lpstr>Rezultate previzionate  • minim 300 Cursanti certificati, din care minim 150 femei. • 1 Website proiect, 1 Pagina de Facebook, 1 Portal ANTREPRENORIAT, 1 Eveniment informare, 2 Planuri de campanii de informare, Rapoarte impact campanii, Workshop-uri. • 42 contracte desfasurare stagiu de practica, 42 contracte mentori stagiu de practica, 42 rapoarte practica, 42 rapoarte de monitorizare parteneriate. • 42 dosare firme infiintate, 42 contracte subventii catre firme, minim 42 rapoarte de consultanta antreprenoriala, 42 rapoarte pentru acordarea transei a doua, 42 dosare monitorizare firme. • 1 analiza/studiu de impact privind Dezvoltarea Antreprenoriatului in Regiunea Sud Muntenia.      </vt:lpstr>
      <vt:lpstr>Indicatori proiect  Indicatori prestabiliti de rezultat:   </vt:lpstr>
    </vt:vector>
  </TitlesOfParts>
  <Company>diakov.net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RePack by Diakov</dc:creator>
  <cp:lastModifiedBy>RePack by Diakov</cp:lastModifiedBy>
  <cp:revision>29</cp:revision>
  <cp:lastPrinted>2018-01-11T10:16:37Z</cp:lastPrinted>
  <dcterms:created xsi:type="dcterms:W3CDTF">2018-01-05T09:34:23Z</dcterms:created>
  <dcterms:modified xsi:type="dcterms:W3CDTF">2018-01-29T09:38:33Z</dcterms:modified>
</cp:coreProperties>
</file>